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D689D621-B978-4EB7-980E-A46782B67A04}"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F6749BD2-5C4C-40A0-815C-E6EC52467F01}"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mailto:lgg@cs.ntust.edu.tw"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5"/>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6"/>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60C0A084-E145-43C7-B6FE-DAD5CE644D0B}" type="slidenum">
              <a:rPr lang="en-US" altLang="zh-TW"/>
              <a:pPr>
                <a:defRPr/>
              </a:pPr>
              <a:t>1</a:t>
            </a:fld>
            <a:endParaRPr lang="en-US" altLang="zh-TW"/>
          </a:p>
        </p:txBody>
      </p:sp>
      <p:sp>
        <p:nvSpPr>
          <p:cNvPr id="2186242" name="Rectangle 2"/>
          <p:cNvSpPr>
            <a:spLocks noGrp="1" noChangeArrowheads="1"/>
          </p:cNvSpPr>
          <p:nvPr>
            <p:ph type="title"/>
          </p:nvPr>
        </p:nvSpPr>
        <p:spPr/>
        <p:txBody>
          <a:bodyPr/>
          <a:lstStyle/>
          <a:p>
            <a:pPr eaLnBrk="1" hangingPunct="1">
              <a:defRPr/>
            </a:pPr>
            <a:r>
              <a:rPr lang="en-US" altLang="zh-TW" smtClean="0"/>
              <a:t>Prot</a:t>
            </a:r>
            <a:r>
              <a:rPr lang="en-US" altLang="zh-TW" smtClean="0">
                <a:latin typeface="標楷體"/>
              </a:rPr>
              <a:t>é</a:t>
            </a:r>
            <a:r>
              <a:rPr lang="en-US" altLang="zh-TW" smtClean="0"/>
              <a:t>g</a:t>
            </a:r>
            <a:r>
              <a:rPr lang="en-US" altLang="zh-TW" smtClean="0">
                <a:latin typeface="標楷體"/>
              </a:rPr>
              <a:t>é</a:t>
            </a:r>
            <a:r>
              <a:rPr lang="en-US" altLang="zh-TW" smtClean="0"/>
              <a:t>-2000</a:t>
            </a:r>
          </a:p>
        </p:txBody>
      </p:sp>
      <p:sp>
        <p:nvSpPr>
          <p:cNvPr id="268292" name="Rectangle 3"/>
          <p:cNvSpPr>
            <a:spLocks noGrp="1" noChangeArrowheads="1"/>
          </p:cNvSpPr>
          <p:nvPr>
            <p:ph type="body" idx="1"/>
          </p:nvPr>
        </p:nvSpPr>
        <p:spPr>
          <a:xfrm>
            <a:off x="476250" y="1268413"/>
            <a:ext cx="8229600" cy="5040312"/>
          </a:xfrm>
        </p:spPr>
        <p:txBody>
          <a:bodyPr/>
          <a:lstStyle/>
          <a:p>
            <a:pPr eaLnBrk="1" hangingPunct="1">
              <a:lnSpc>
                <a:spcPct val="80000"/>
              </a:lnSpc>
            </a:pPr>
            <a:r>
              <a:rPr lang="en-US" altLang="zh-TW" sz="2800" smtClean="0"/>
              <a:t>Prot</a:t>
            </a:r>
            <a:r>
              <a:rPr lang="en-US" altLang="zh-TW" sz="2800" smtClean="0">
                <a:latin typeface="標楷體" pitchFamily="65" charset="-120"/>
              </a:rPr>
              <a:t>é</a:t>
            </a:r>
            <a:r>
              <a:rPr lang="en-US" altLang="zh-TW" sz="2800" smtClean="0"/>
              <a:t>g</a:t>
            </a:r>
            <a:r>
              <a:rPr lang="en-US" altLang="zh-TW" sz="2800" smtClean="0">
                <a:latin typeface="標楷體" pitchFamily="65" charset="-120"/>
              </a:rPr>
              <a:t>é</a:t>
            </a:r>
            <a:r>
              <a:rPr lang="en-US" altLang="zh-TW" sz="2800" smtClean="0"/>
              <a:t>-2000 </a:t>
            </a:r>
            <a:r>
              <a:rPr lang="zh-TW" altLang="en-US" sz="2800" smtClean="0"/>
              <a:t>是美國</a:t>
            </a:r>
            <a:r>
              <a:rPr lang="en-US" altLang="zh-TW" sz="2800" smtClean="0"/>
              <a:t>Stanford </a:t>
            </a:r>
            <a:r>
              <a:rPr lang="zh-TW" altLang="en-US" sz="2800" smtClean="0"/>
              <a:t>大學</a:t>
            </a:r>
            <a:r>
              <a:rPr lang="en-US" altLang="zh-TW" sz="2800" smtClean="0"/>
              <a:t>SMI </a:t>
            </a:r>
            <a:r>
              <a:rPr lang="zh-TW" altLang="en-US" sz="2800" smtClean="0"/>
              <a:t>（ </a:t>
            </a:r>
            <a:r>
              <a:rPr lang="en-US" altLang="zh-TW" sz="2800" smtClean="0"/>
              <a:t>Stanford medical informatics</a:t>
            </a:r>
            <a:r>
              <a:rPr lang="zh-TW" altLang="en-US" sz="2800" smtClean="0"/>
              <a:t>）研究所開發出來的一套本體論平台，它被定義成能夠減低知識擷取（</a:t>
            </a:r>
            <a:r>
              <a:rPr lang="en-US" altLang="zh-TW" sz="2800" smtClean="0"/>
              <a:t>Knowledge acquisition</a:t>
            </a:r>
            <a:r>
              <a:rPr lang="zh-TW" altLang="en-US" sz="2800" smtClean="0"/>
              <a:t>）障礙的一個工具。它擁有良好的介面，以利開發本體論工程，減少知識工作者在規劃或建立領域知識庫時所耗費的時間。它提供</a:t>
            </a:r>
            <a:r>
              <a:rPr lang="en-US" altLang="zh-TW" sz="2800" smtClean="0"/>
              <a:t>Frame-base </a:t>
            </a:r>
            <a:r>
              <a:rPr lang="zh-TW" altLang="en-US" sz="2800" smtClean="0"/>
              <a:t>的知識擷取，提供了一個開發推論引擎的環境，讓知識工作者可以架構一個健全的本體論系統。</a:t>
            </a:r>
          </a:p>
          <a:p>
            <a:pPr eaLnBrk="1" hangingPunct="1">
              <a:lnSpc>
                <a:spcPct val="80000"/>
              </a:lnSpc>
            </a:pPr>
            <a:r>
              <a:rPr lang="zh-TW" altLang="en-US" sz="2800" smtClean="0"/>
              <a:t>此外它也是一個</a:t>
            </a:r>
            <a:r>
              <a:rPr lang="en-US" altLang="zh-TW" sz="2800" smtClean="0"/>
              <a:t>Open source </a:t>
            </a:r>
            <a:r>
              <a:rPr lang="zh-TW" altLang="en-US" sz="2800" smtClean="0"/>
              <a:t>的平台，此平台使用</a:t>
            </a:r>
            <a:r>
              <a:rPr lang="en-US" altLang="zh-TW" sz="2800" smtClean="0"/>
              <a:t>Java </a:t>
            </a:r>
            <a:r>
              <a:rPr lang="zh-TW" altLang="en-US" sz="2800" smtClean="0"/>
              <a:t>程式語言所開發，任何人都可以更改其系統內部的</a:t>
            </a:r>
            <a:r>
              <a:rPr lang="en-US" altLang="zh-TW" sz="2800" smtClean="0"/>
              <a:t>Source code</a:t>
            </a:r>
            <a:r>
              <a:rPr lang="zh-TW" altLang="en-US" sz="2800" smtClean="0"/>
              <a:t>，所以使用者可以因應領域技術上的需求在系統裡加入所需的功能。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9D1E3AD-939B-4ACA-8128-B3BE17DF7F52}" type="slidenum">
              <a:rPr lang="en-US" altLang="zh-TW"/>
              <a:pPr>
                <a:defRPr/>
              </a:pPr>
              <a:t>10</a:t>
            </a:fld>
            <a:endParaRPr lang="en-US" altLang="zh-TW"/>
          </a:p>
        </p:txBody>
      </p:sp>
      <p:pic>
        <p:nvPicPr>
          <p:cNvPr id="277507" name="Picture 4"/>
          <p:cNvPicPr>
            <a:picLocks noChangeAspect="1" noChangeArrowheads="1"/>
          </p:cNvPicPr>
          <p:nvPr/>
        </p:nvPicPr>
        <p:blipFill>
          <a:blip r:embed="rId2"/>
          <a:srcRect/>
          <a:stretch>
            <a:fillRect/>
          </a:stretch>
        </p:blipFill>
        <p:spPr bwMode="auto">
          <a:xfrm>
            <a:off x="611188" y="279400"/>
            <a:ext cx="8216900" cy="60769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DE549F51-7AF5-4FA7-87AF-1692746B500B}" type="slidenum">
              <a:rPr lang="en-US" altLang="zh-TW"/>
              <a:pPr>
                <a:defRPr/>
              </a:pPr>
              <a:t>11</a:t>
            </a:fld>
            <a:endParaRPr lang="en-US" altLang="zh-TW"/>
          </a:p>
        </p:txBody>
      </p:sp>
      <p:pic>
        <p:nvPicPr>
          <p:cNvPr id="278531" name="Picture 4"/>
          <p:cNvPicPr>
            <a:picLocks noChangeAspect="1" noChangeArrowheads="1"/>
          </p:cNvPicPr>
          <p:nvPr/>
        </p:nvPicPr>
        <p:blipFill>
          <a:blip r:embed="rId2"/>
          <a:srcRect/>
          <a:stretch>
            <a:fillRect/>
          </a:stretch>
        </p:blipFill>
        <p:spPr bwMode="auto">
          <a:xfrm>
            <a:off x="1062038" y="188913"/>
            <a:ext cx="7451725" cy="6223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EF654624-57F8-4C5D-BC14-E3BEDBFBA1CA}" type="slidenum">
              <a:rPr lang="en-US" altLang="zh-TW"/>
              <a:pPr>
                <a:defRPr/>
              </a:pPr>
              <a:t>12</a:t>
            </a:fld>
            <a:endParaRPr lang="en-US" altLang="zh-TW"/>
          </a:p>
        </p:txBody>
      </p:sp>
      <p:sp>
        <p:nvSpPr>
          <p:cNvPr id="2205700" name="Rectangle 4"/>
          <p:cNvSpPr>
            <a:spLocks noGrp="1" noChangeArrowheads="1"/>
          </p:cNvSpPr>
          <p:nvPr>
            <p:ph type="title"/>
          </p:nvPr>
        </p:nvSpPr>
        <p:spPr>
          <a:xfrm>
            <a:off x="161925" y="1538288"/>
            <a:ext cx="1511300" cy="3384550"/>
          </a:xfrm>
          <a:solidFill>
            <a:srgbClr val="993300"/>
          </a:solidFill>
        </p:spPr>
        <p:txBody>
          <a:bodyPr/>
          <a:lstStyle/>
          <a:p>
            <a:pPr algn="l" eaLnBrk="1" hangingPunct="1">
              <a:defRPr/>
            </a:pPr>
            <a:r>
              <a:rPr lang="zh-TW" altLang="en-US" sz="2000" smtClean="0"/>
              <a:t>客服專員接到客戶來電查詢因嚴重急性呼吸道症候群</a:t>
            </a:r>
            <a:r>
              <a:rPr lang="en-US" altLang="zh-TW" sz="2000" smtClean="0"/>
              <a:t>(SARS)</a:t>
            </a:r>
            <a:r>
              <a:rPr lang="zh-TW" altLang="en-US" sz="2000" smtClean="0"/>
              <a:t>致死，可否獲得醫療費用與死亡保險金給付？</a:t>
            </a:r>
          </a:p>
        </p:txBody>
      </p:sp>
      <p:pic>
        <p:nvPicPr>
          <p:cNvPr id="279556" name="Picture 5"/>
          <p:cNvPicPr>
            <a:picLocks noGrp="1" noChangeAspect="1" noChangeArrowheads="1"/>
          </p:cNvPicPr>
          <p:nvPr>
            <p:ph idx="1"/>
          </p:nvPr>
        </p:nvPicPr>
        <p:blipFill>
          <a:blip r:embed="rId2"/>
          <a:srcRect/>
          <a:stretch>
            <a:fillRect/>
          </a:stretch>
        </p:blipFill>
        <p:spPr>
          <a:xfrm>
            <a:off x="1781175" y="368300"/>
            <a:ext cx="6932613" cy="5768975"/>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4"/>
          <p:cNvSpPr>
            <a:spLocks noGrp="1"/>
          </p:cNvSpPr>
          <p:nvPr>
            <p:ph type="sldNum" sz="quarter" idx="12"/>
          </p:nvPr>
        </p:nvSpPr>
        <p:spPr/>
        <p:txBody>
          <a:bodyPr/>
          <a:lstStyle/>
          <a:p>
            <a:pPr>
              <a:defRPr/>
            </a:pPr>
            <a:fld id="{9075F456-2884-4E89-BF2E-7CEFB4387D8E}" type="slidenum">
              <a:rPr lang="en-US" altLang="zh-TW"/>
              <a:pPr>
                <a:defRPr/>
              </a:pPr>
              <a:t>13</a:t>
            </a:fld>
            <a:endParaRPr lang="en-US" altLang="zh-TW"/>
          </a:p>
        </p:txBody>
      </p:sp>
      <p:sp>
        <p:nvSpPr>
          <p:cNvPr id="2209796" name="Rectangle 4"/>
          <p:cNvSpPr>
            <a:spLocks noGrp="1" noChangeArrowheads="1"/>
          </p:cNvSpPr>
          <p:nvPr>
            <p:ph type="title"/>
          </p:nvPr>
        </p:nvSpPr>
        <p:spPr/>
        <p:txBody>
          <a:bodyPr/>
          <a:lstStyle/>
          <a:p>
            <a:pPr eaLnBrk="1" hangingPunct="1">
              <a:defRPr/>
            </a:pPr>
            <a:r>
              <a:rPr lang="zh-TW" altLang="en-US" smtClean="0"/>
              <a:t>降血脂藥物領域本體論 </a:t>
            </a:r>
          </a:p>
        </p:txBody>
      </p:sp>
      <p:sp>
        <p:nvSpPr>
          <p:cNvPr id="20485" name="Rectangle 6"/>
          <p:cNvSpPr>
            <a:spLocks noChangeArrowheads="1"/>
          </p:cNvSpPr>
          <p:nvPr/>
        </p:nvSpPr>
        <p:spPr bwMode="auto">
          <a:xfrm>
            <a:off x="0" y="248126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482" name="Object 5"/>
          <p:cNvGraphicFramePr>
            <a:graphicFrameLocks noChangeAspect="1"/>
          </p:cNvGraphicFramePr>
          <p:nvPr/>
        </p:nvGraphicFramePr>
        <p:xfrm>
          <a:off x="1150938" y="1200150"/>
          <a:ext cx="7048500" cy="5100638"/>
        </p:xfrm>
        <a:graphic>
          <a:graphicData uri="http://schemas.openxmlformats.org/presentationml/2006/ole">
            <mc:AlternateContent xmlns:mc="http://schemas.openxmlformats.org/markup-compatibility/2006">
              <mc:Choice xmlns:v="urn:schemas-microsoft-com:vml" Requires="v">
                <p:oleObj spid="_x0000_s1027" name="圖片" r:id="rId3" imgW="2616708" imgH="1892808" progId="Word.Picture.8">
                  <p:embed/>
                </p:oleObj>
              </mc:Choice>
              <mc:Fallback>
                <p:oleObj name="圖片" r:id="rId3" imgW="2616708" imgH="1892808"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38" y="1200150"/>
                        <a:ext cx="7048500" cy="5100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6" name="Text Box 7"/>
          <p:cNvSpPr txBox="1">
            <a:spLocks noChangeArrowheads="1"/>
          </p:cNvSpPr>
          <p:nvPr/>
        </p:nvSpPr>
        <p:spPr bwMode="auto">
          <a:xfrm>
            <a:off x="3402013" y="6219825"/>
            <a:ext cx="2317750" cy="304800"/>
          </a:xfrm>
          <a:prstGeom prst="rect">
            <a:avLst/>
          </a:prstGeom>
          <a:noFill/>
          <a:ln w="9525">
            <a:noFill/>
            <a:miter lim="800000"/>
            <a:headEnd/>
            <a:tailEnd/>
          </a:ln>
        </p:spPr>
        <p:txBody>
          <a:bodyPr wrap="none">
            <a:spAutoFit/>
          </a:bodyPr>
          <a:lstStyle/>
          <a:p>
            <a:r>
              <a:rPr lang="zh-TW" altLang="en-US" sz="1400">
                <a:latin typeface="Times New Roman" pitchFamily="18" charset="0"/>
                <a:ea typeface="標楷體" pitchFamily="65" charset="-120"/>
              </a:rPr>
              <a:t>資料來源：黃崇益等，</a:t>
            </a:r>
            <a:r>
              <a:rPr lang="en-US" altLang="zh-TW" sz="1400">
                <a:latin typeface="Times New Roman" pitchFamily="18" charset="0"/>
                <a:ea typeface="標楷體" pitchFamily="65" charset="-120"/>
              </a:rPr>
              <a:t>2007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082E9477-4295-4EB2-8010-EDE2BFEFC490}" type="slidenum">
              <a:rPr lang="en-US" altLang="zh-TW"/>
              <a:pPr>
                <a:defRPr/>
              </a:pPr>
              <a:t>14</a:t>
            </a:fld>
            <a:endParaRPr lang="en-US" altLang="zh-TW"/>
          </a:p>
        </p:txBody>
      </p:sp>
      <p:sp>
        <p:nvSpPr>
          <p:cNvPr id="2211844" name="Rectangle 4"/>
          <p:cNvSpPr>
            <a:spLocks noGrp="1" noChangeArrowheads="1"/>
          </p:cNvSpPr>
          <p:nvPr>
            <p:ph type="title"/>
          </p:nvPr>
        </p:nvSpPr>
        <p:spPr/>
        <p:txBody>
          <a:bodyPr/>
          <a:lstStyle/>
          <a:p>
            <a:pPr eaLnBrk="1" hangingPunct="1">
              <a:defRPr/>
            </a:pPr>
            <a:r>
              <a:rPr lang="zh-TW" altLang="en-US" smtClean="0"/>
              <a:t>降血脂藥物方法本體論 </a:t>
            </a:r>
          </a:p>
        </p:txBody>
      </p:sp>
      <p:sp>
        <p:nvSpPr>
          <p:cNvPr id="280580" name="Rectangle 5"/>
          <p:cNvSpPr>
            <a:spLocks noGrp="1" noChangeArrowheads="1"/>
          </p:cNvSpPr>
          <p:nvPr>
            <p:ph type="body" idx="1"/>
          </p:nvPr>
        </p:nvSpPr>
        <p:spPr>
          <a:xfrm>
            <a:off x="476250" y="908050"/>
            <a:ext cx="8229600" cy="5446713"/>
          </a:xfrm>
        </p:spPr>
        <p:txBody>
          <a:bodyPr/>
          <a:lstStyle/>
          <a:p>
            <a:pPr eaLnBrk="1" hangingPunct="1">
              <a:lnSpc>
                <a:spcPct val="80000"/>
              </a:lnSpc>
              <a:buFontTx/>
              <a:buNone/>
            </a:pPr>
            <a:r>
              <a:rPr lang="zh-TW" altLang="en-US" sz="1800" b="1" smtClean="0"/>
              <a:t>基本規則（</a:t>
            </a:r>
            <a:r>
              <a:rPr lang="en-US" altLang="zh-TW" sz="1800" b="1" smtClean="0"/>
              <a:t>P</a:t>
            </a:r>
            <a:r>
              <a:rPr lang="zh-TW" altLang="en-US" sz="1800" b="1" smtClean="0"/>
              <a:t>）</a:t>
            </a:r>
            <a:endParaRPr lang="zh-TW" altLang="en-US" sz="1800" smtClean="0"/>
          </a:p>
          <a:p>
            <a:pPr eaLnBrk="1" hangingPunct="1">
              <a:lnSpc>
                <a:spcPct val="80000"/>
              </a:lnSpc>
            </a:pPr>
            <a:r>
              <a:rPr lang="zh-TW" altLang="en-US" sz="1800" smtClean="0"/>
              <a:t>基本規則可分為一般化準則（</a:t>
            </a:r>
            <a:r>
              <a:rPr lang="en-US" altLang="zh-TW" sz="1800" smtClean="0"/>
              <a:t>General Criteria</a:t>
            </a:r>
            <a:r>
              <a:rPr lang="zh-TW" altLang="en-US" sz="1800" smtClean="0"/>
              <a:t>）及數字型準則（</a:t>
            </a:r>
            <a:r>
              <a:rPr lang="en-US" altLang="zh-TW" sz="1800" smtClean="0"/>
              <a:t>Numeric Criteria</a:t>
            </a:r>
            <a:r>
              <a:rPr lang="zh-TW" altLang="en-US" sz="1800" smtClean="0"/>
              <a:t>）。描述基本規則的語法為，（</a:t>
            </a:r>
            <a:r>
              <a:rPr lang="en-US" altLang="zh-TW" sz="1800" smtClean="0"/>
              <a:t>P</a:t>
            </a:r>
            <a:r>
              <a:rPr lang="zh-TW" altLang="en-US" sz="1800" smtClean="0"/>
              <a:t>）</a:t>
            </a:r>
            <a:r>
              <a:rPr lang="en-US" altLang="zh-TW" sz="1800" smtClean="0"/>
              <a:t>:=  {</a:t>
            </a:r>
            <a:r>
              <a:rPr lang="zh-TW" altLang="en-US" sz="1800" smtClean="0"/>
              <a:t>領域值</a:t>
            </a:r>
            <a:r>
              <a:rPr lang="en-US" altLang="zh-TW" sz="1800" smtClean="0"/>
              <a:t>} + {</a:t>
            </a:r>
            <a:r>
              <a:rPr lang="zh-TW" altLang="en-US" sz="1800" smtClean="0"/>
              <a:t>運算子</a:t>
            </a:r>
            <a:r>
              <a:rPr lang="en-US" altLang="zh-TW" sz="1800" smtClean="0"/>
              <a:t>} + {</a:t>
            </a:r>
            <a:r>
              <a:rPr lang="zh-TW" altLang="en-US" sz="1800" smtClean="0"/>
              <a:t>邏輯值</a:t>
            </a:r>
            <a:r>
              <a:rPr lang="en-US" altLang="zh-TW" sz="1800" smtClean="0"/>
              <a:t>}</a:t>
            </a:r>
            <a:r>
              <a:rPr lang="zh-TW" altLang="en-US" sz="1800" smtClean="0"/>
              <a:t>。例如，</a:t>
            </a:r>
            <a:r>
              <a:rPr lang="en-US" altLang="zh-TW" sz="1800" smtClean="0"/>
              <a:t>P1 ::= Age &gt; 45</a:t>
            </a:r>
            <a:r>
              <a:rPr lang="zh-TW" altLang="en-US" sz="1800" smtClean="0"/>
              <a:t>歲。我們可以用一個類別來表示一條基本規則，基本規則類別可以用六個特徵屬性</a:t>
            </a:r>
            <a:r>
              <a:rPr lang="en-US" altLang="zh-TW" sz="1800" smtClean="0"/>
              <a:t>(</a:t>
            </a:r>
            <a:r>
              <a:rPr lang="zh-TW" altLang="en-US" sz="1800" smtClean="0"/>
              <a:t>槽</a:t>
            </a:r>
            <a:r>
              <a:rPr lang="en-US" altLang="zh-TW" sz="1800" smtClean="0"/>
              <a:t>)</a:t>
            </a:r>
            <a:r>
              <a:rPr lang="zh-TW" altLang="en-US" sz="1800" smtClean="0"/>
              <a:t>來描述，以建立基本規則的實例。</a:t>
            </a:r>
          </a:p>
          <a:p>
            <a:pPr eaLnBrk="1" hangingPunct="1">
              <a:lnSpc>
                <a:spcPct val="80000"/>
              </a:lnSpc>
            </a:pPr>
            <a:r>
              <a:rPr lang="en-US" altLang="zh-TW" sz="1800" smtClean="0"/>
              <a:t>(1) SLOT 1_label(</a:t>
            </a:r>
            <a:r>
              <a:rPr lang="zh-TW" altLang="en-US" sz="1800" smtClean="0"/>
              <a:t>標籤值</a:t>
            </a:r>
            <a:r>
              <a:rPr lang="en-US" altLang="zh-TW" sz="1800" smtClean="0"/>
              <a:t>)</a:t>
            </a:r>
            <a:r>
              <a:rPr lang="zh-TW" altLang="en-US" sz="1800" smtClean="0"/>
              <a:t>：描述基本規則實例的名稱，型別為字串</a:t>
            </a:r>
            <a:r>
              <a:rPr lang="en-US" altLang="zh-TW" sz="1800" smtClean="0"/>
              <a:t>(String) </a:t>
            </a:r>
            <a:r>
              <a:rPr lang="zh-TW" altLang="en-US" sz="1800" smtClean="0"/>
              <a:t>。</a:t>
            </a:r>
          </a:p>
          <a:p>
            <a:pPr eaLnBrk="1" hangingPunct="1">
              <a:lnSpc>
                <a:spcPct val="80000"/>
              </a:lnSpc>
            </a:pPr>
            <a:r>
              <a:rPr lang="en-US" altLang="zh-TW" sz="1800" smtClean="0"/>
              <a:t>(2) SLOT 2_domain(</a:t>
            </a:r>
            <a:r>
              <a:rPr lang="zh-TW" altLang="en-US" sz="1800" smtClean="0"/>
              <a:t>領域值</a:t>
            </a:r>
            <a:r>
              <a:rPr lang="en-US" altLang="zh-TW" sz="1800" smtClean="0"/>
              <a:t>)</a:t>
            </a:r>
            <a:r>
              <a:rPr lang="zh-TW" altLang="en-US" sz="1800" smtClean="0"/>
              <a:t>：描述其所屬上層領域類別，我們將基本規則在</a:t>
            </a:r>
            <a:r>
              <a:rPr lang="en-US" altLang="zh-TW" sz="1800" smtClean="0"/>
              <a:t>Prot</a:t>
            </a:r>
            <a:r>
              <a:rPr lang="en-US" altLang="zh-TW" sz="1800" smtClean="0">
                <a:latin typeface="標楷體" pitchFamily="65" charset="-120"/>
              </a:rPr>
              <a:t>é</a:t>
            </a:r>
            <a:r>
              <a:rPr lang="en-US" altLang="zh-TW" sz="1800" smtClean="0"/>
              <a:t>g</a:t>
            </a:r>
            <a:r>
              <a:rPr lang="en-US" altLang="zh-TW" sz="1800" smtClean="0">
                <a:latin typeface="標楷體" pitchFamily="65" charset="-120"/>
              </a:rPr>
              <a:t>é</a:t>
            </a:r>
            <a:r>
              <a:rPr lang="en-US" altLang="zh-TW" sz="1800" smtClean="0"/>
              <a:t> 2000</a:t>
            </a:r>
            <a:r>
              <a:rPr lang="zh-TW" altLang="en-US" sz="1800" smtClean="0"/>
              <a:t>歸類在</a:t>
            </a:r>
            <a:r>
              <a:rPr lang="en-US" altLang="zh-TW" sz="1800" smtClean="0"/>
              <a:t>Medical_Term</a:t>
            </a:r>
            <a:r>
              <a:rPr lang="zh-TW" altLang="en-US" sz="1800" smtClean="0"/>
              <a:t>類別下，型別為類別</a:t>
            </a:r>
            <a:r>
              <a:rPr lang="en-US" altLang="zh-TW" sz="1800" smtClean="0"/>
              <a:t>(Class)</a:t>
            </a:r>
            <a:r>
              <a:rPr lang="zh-TW" altLang="en-US" sz="1800" smtClean="0"/>
              <a:t>。</a:t>
            </a:r>
          </a:p>
          <a:p>
            <a:pPr eaLnBrk="1" hangingPunct="1">
              <a:lnSpc>
                <a:spcPct val="80000"/>
              </a:lnSpc>
            </a:pPr>
            <a:r>
              <a:rPr lang="en-US" altLang="zh-TW" sz="1800" smtClean="0"/>
              <a:t>(3) SLOT 3_operator(</a:t>
            </a:r>
            <a:r>
              <a:rPr lang="zh-TW" altLang="en-US" sz="1800" smtClean="0"/>
              <a:t>運算子</a:t>
            </a:r>
            <a:r>
              <a:rPr lang="en-US" altLang="zh-TW" sz="1800" smtClean="0"/>
              <a:t>)</a:t>
            </a:r>
            <a:r>
              <a:rPr lang="zh-TW" altLang="en-US" sz="1800" smtClean="0"/>
              <a:t>：規則所需的運算子，以便作用於領域值及邏輯值，允許的運算子值為</a:t>
            </a:r>
            <a:r>
              <a:rPr lang="en-US" altLang="zh-TW" sz="1800" smtClean="0"/>
              <a:t>{&gt;</a:t>
            </a:r>
            <a:r>
              <a:rPr lang="zh-TW" altLang="en-US" sz="1800" smtClean="0"/>
              <a:t>、</a:t>
            </a:r>
            <a:r>
              <a:rPr lang="en-US" altLang="zh-TW" sz="1800" smtClean="0"/>
              <a:t>&gt;=</a:t>
            </a:r>
            <a:r>
              <a:rPr lang="zh-TW" altLang="en-US" sz="1800" smtClean="0"/>
              <a:t>、</a:t>
            </a:r>
            <a:r>
              <a:rPr lang="en-US" altLang="zh-TW" sz="1800" smtClean="0"/>
              <a:t>=</a:t>
            </a:r>
            <a:r>
              <a:rPr lang="zh-TW" altLang="en-US" sz="1800" smtClean="0"/>
              <a:t>、</a:t>
            </a:r>
            <a:r>
              <a:rPr lang="en-US" altLang="zh-TW" sz="1800" smtClean="0"/>
              <a:t>&lt;=</a:t>
            </a:r>
            <a:r>
              <a:rPr lang="zh-TW" altLang="en-US" sz="1800" smtClean="0"/>
              <a:t>、</a:t>
            </a:r>
            <a:r>
              <a:rPr lang="en-US" altLang="zh-TW" sz="1800" smtClean="0"/>
              <a:t>&lt;</a:t>
            </a:r>
            <a:r>
              <a:rPr lang="zh-TW" altLang="en-US" sz="1800" smtClean="0"/>
              <a:t>、</a:t>
            </a:r>
            <a:r>
              <a:rPr lang="en-US" altLang="zh-TW" sz="1800" smtClean="0"/>
              <a:t>eq</a:t>
            </a:r>
            <a:r>
              <a:rPr lang="zh-TW" altLang="en-US" sz="1800" smtClean="0"/>
              <a:t>、</a:t>
            </a:r>
            <a:r>
              <a:rPr lang="en-US" altLang="zh-TW" sz="1800" smtClean="0"/>
              <a:t>neq}</a:t>
            </a:r>
            <a:r>
              <a:rPr lang="zh-TW" altLang="en-US" sz="1800" smtClean="0"/>
              <a:t>，型別為符號</a:t>
            </a:r>
            <a:r>
              <a:rPr lang="en-US" altLang="zh-TW" sz="1800" smtClean="0"/>
              <a:t>(Symbol)</a:t>
            </a:r>
            <a:r>
              <a:rPr lang="zh-TW" altLang="en-US" sz="1800" smtClean="0"/>
              <a:t>。</a:t>
            </a:r>
          </a:p>
          <a:p>
            <a:pPr eaLnBrk="1" hangingPunct="1">
              <a:lnSpc>
                <a:spcPct val="80000"/>
              </a:lnSpc>
            </a:pPr>
            <a:r>
              <a:rPr lang="en-US" altLang="zh-TW" sz="1800" smtClean="0"/>
              <a:t>(4) SLOT 4_Constraint_Value(</a:t>
            </a:r>
            <a:r>
              <a:rPr lang="zh-TW" altLang="en-US" sz="1800" smtClean="0"/>
              <a:t>特定條件值</a:t>
            </a:r>
            <a:r>
              <a:rPr lang="en-US" altLang="zh-TW" sz="1800" smtClean="0"/>
              <a:t>)</a:t>
            </a:r>
            <a:r>
              <a:rPr lang="zh-TW" altLang="en-US" sz="1800" smtClean="0"/>
              <a:t>：可填邏輯值</a:t>
            </a:r>
            <a:r>
              <a:rPr lang="en-US" altLang="zh-TW" sz="1800" smtClean="0"/>
              <a:t>{true</a:t>
            </a:r>
            <a:r>
              <a:rPr lang="zh-TW" altLang="en-US" sz="1800" smtClean="0"/>
              <a:t>、</a:t>
            </a:r>
            <a:r>
              <a:rPr lang="en-US" altLang="zh-TW" sz="1800" smtClean="0"/>
              <a:t>false}</a:t>
            </a:r>
            <a:r>
              <a:rPr lang="zh-TW" altLang="en-US" sz="1800" smtClean="0"/>
              <a:t>或數值</a:t>
            </a:r>
            <a:r>
              <a:rPr lang="en-US" altLang="zh-TW" sz="1800" smtClean="0"/>
              <a:t>)</a:t>
            </a:r>
            <a:r>
              <a:rPr lang="zh-TW" altLang="en-US" sz="1800" smtClean="0"/>
              <a:t>，型別為字串</a:t>
            </a:r>
            <a:r>
              <a:rPr lang="en-US" altLang="zh-TW" sz="1800" smtClean="0"/>
              <a:t>(String)</a:t>
            </a:r>
            <a:r>
              <a:rPr lang="zh-TW" altLang="en-US" sz="1800" smtClean="0"/>
              <a:t>。</a:t>
            </a:r>
          </a:p>
          <a:p>
            <a:pPr eaLnBrk="1" hangingPunct="1">
              <a:lnSpc>
                <a:spcPct val="80000"/>
              </a:lnSpc>
            </a:pPr>
            <a:r>
              <a:rPr lang="en-US" altLang="zh-TW" sz="1800" smtClean="0"/>
              <a:t>(5) SLOT 5_mapping table(</a:t>
            </a:r>
            <a:r>
              <a:rPr lang="zh-TW" altLang="en-US" sz="1800" smtClean="0"/>
              <a:t>表格對應值</a:t>
            </a:r>
            <a:r>
              <a:rPr lang="en-US" altLang="zh-TW" sz="1800" smtClean="0"/>
              <a:t>)</a:t>
            </a:r>
            <a:r>
              <a:rPr lang="zh-TW" altLang="en-US" sz="1800" smtClean="0"/>
              <a:t>：型別為類別</a:t>
            </a:r>
            <a:r>
              <a:rPr lang="en-US" altLang="zh-TW" sz="1800" smtClean="0"/>
              <a:t>(Class)</a:t>
            </a:r>
            <a:r>
              <a:rPr lang="zh-TW" altLang="en-US" sz="1800" smtClean="0"/>
              <a:t>，為</a:t>
            </a:r>
            <a:r>
              <a:rPr lang="en-US" altLang="zh-TW" sz="1800" smtClean="0"/>
              <a:t>SLOT 2_domain(</a:t>
            </a:r>
            <a:r>
              <a:rPr lang="zh-TW" altLang="en-US" sz="1800" smtClean="0"/>
              <a:t>領域值</a:t>
            </a:r>
            <a:r>
              <a:rPr lang="en-US" altLang="zh-TW" sz="1800" smtClean="0"/>
              <a:t>)</a:t>
            </a:r>
            <a:r>
              <a:rPr lang="zh-TW" altLang="en-US" sz="1800" smtClean="0"/>
              <a:t>所對應到系統工作記憶區暫存資料庫的表格名稱</a:t>
            </a:r>
            <a:r>
              <a:rPr lang="en-US" altLang="zh-TW" sz="1800" smtClean="0"/>
              <a:t>(table name)</a:t>
            </a:r>
            <a:r>
              <a:rPr lang="zh-TW" altLang="en-US" sz="1800" smtClean="0"/>
              <a:t>。</a:t>
            </a:r>
          </a:p>
          <a:p>
            <a:pPr eaLnBrk="1" hangingPunct="1">
              <a:lnSpc>
                <a:spcPct val="80000"/>
              </a:lnSpc>
            </a:pPr>
            <a:r>
              <a:rPr lang="en-US" altLang="zh-TW" sz="1800" smtClean="0"/>
              <a:t>SLOT 6_mapping field(</a:t>
            </a:r>
            <a:r>
              <a:rPr lang="zh-TW" altLang="en-US" sz="1800" smtClean="0"/>
              <a:t>欄位對應值</a:t>
            </a:r>
            <a:r>
              <a:rPr lang="en-US" altLang="zh-TW" sz="1800" smtClean="0"/>
              <a:t>)</a:t>
            </a:r>
            <a:r>
              <a:rPr lang="zh-TW" altLang="en-US" sz="1800" smtClean="0"/>
              <a:t>：型別為類別</a:t>
            </a:r>
            <a:r>
              <a:rPr lang="en-US" altLang="zh-TW" sz="1800" smtClean="0"/>
              <a:t>(Class)</a:t>
            </a:r>
            <a:r>
              <a:rPr lang="zh-TW" altLang="en-US" sz="1800" smtClean="0"/>
              <a:t>，為</a:t>
            </a:r>
            <a:r>
              <a:rPr lang="en-US" altLang="zh-TW" sz="1800" smtClean="0"/>
              <a:t>SLOT 4_Constraint_Value(</a:t>
            </a:r>
            <a:r>
              <a:rPr lang="zh-TW" altLang="en-US" sz="1800" smtClean="0"/>
              <a:t>特定條件值</a:t>
            </a:r>
            <a:r>
              <a:rPr lang="en-US" altLang="zh-TW" sz="1800" smtClean="0"/>
              <a:t>)</a:t>
            </a:r>
            <a:r>
              <a:rPr lang="zh-TW" altLang="en-US" sz="1800" smtClean="0"/>
              <a:t>對應到系統工作記憶區暫存資料庫的表格欄位名稱</a:t>
            </a:r>
            <a:r>
              <a:rPr lang="en-US" altLang="zh-TW" sz="1800" smtClean="0"/>
              <a:t>(table field name)</a:t>
            </a:r>
            <a:r>
              <a:rPr lang="zh-TW" altLang="en-US" sz="1800" smtClean="0"/>
              <a:t>。藉由</a:t>
            </a:r>
            <a:r>
              <a:rPr lang="en-US" altLang="zh-TW" sz="1800" smtClean="0"/>
              <a:t>slot 5</a:t>
            </a:r>
            <a:r>
              <a:rPr lang="zh-TW" altLang="en-US" sz="1800" smtClean="0"/>
              <a:t>和</a:t>
            </a:r>
            <a:r>
              <a:rPr lang="en-US" altLang="zh-TW" sz="1800" smtClean="0"/>
              <a:t>slot 6</a:t>
            </a:r>
            <a:r>
              <a:rPr lang="zh-TW" altLang="en-US" sz="1800" smtClean="0"/>
              <a:t>的定義，</a:t>
            </a:r>
            <a:r>
              <a:rPr lang="en-US" altLang="zh-TW" sz="1800" smtClean="0"/>
              <a:t>Prot</a:t>
            </a:r>
            <a:r>
              <a:rPr lang="en-US" altLang="zh-TW" sz="1800" smtClean="0">
                <a:latin typeface="標楷體" pitchFamily="65" charset="-120"/>
              </a:rPr>
              <a:t>é</a:t>
            </a:r>
            <a:r>
              <a:rPr lang="en-US" altLang="zh-TW" sz="1800" smtClean="0"/>
              <a:t>g</a:t>
            </a:r>
            <a:r>
              <a:rPr lang="en-US" altLang="zh-TW" sz="1800" smtClean="0">
                <a:latin typeface="標楷體" pitchFamily="65" charset="-120"/>
              </a:rPr>
              <a:t>é</a:t>
            </a:r>
            <a:r>
              <a:rPr lang="en-US" altLang="zh-TW" sz="1800" smtClean="0"/>
              <a:t> 2000</a:t>
            </a:r>
            <a:r>
              <a:rPr lang="zh-TW" altLang="en-US" sz="1800" smtClean="0"/>
              <a:t>可以從醫療資訊系統中獲取相對應的資料，支援基本規則實例的推論決策，達到連線檢核的目的。</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1FF3B263-EA5A-46E8-8E63-39C9D20CF86D}" type="slidenum">
              <a:rPr lang="en-US" altLang="zh-TW"/>
              <a:pPr>
                <a:defRPr/>
              </a:pPr>
              <a:t>15</a:t>
            </a:fld>
            <a:endParaRPr lang="en-US" altLang="zh-TW"/>
          </a:p>
        </p:txBody>
      </p:sp>
      <p:sp>
        <p:nvSpPr>
          <p:cNvPr id="2214914" name="Rectangle 2"/>
          <p:cNvSpPr>
            <a:spLocks noGrp="1" noChangeArrowheads="1"/>
          </p:cNvSpPr>
          <p:nvPr>
            <p:ph type="title"/>
          </p:nvPr>
        </p:nvSpPr>
        <p:spPr/>
        <p:txBody>
          <a:bodyPr/>
          <a:lstStyle/>
          <a:p>
            <a:pPr eaLnBrk="1" hangingPunct="1">
              <a:defRPr/>
            </a:pPr>
            <a:r>
              <a:rPr lang="zh-TW" altLang="en-US" smtClean="0"/>
              <a:t>降血脂藥物方法本體論</a:t>
            </a:r>
          </a:p>
        </p:txBody>
      </p:sp>
      <p:sp>
        <p:nvSpPr>
          <p:cNvPr id="281604" name="Rectangle 3"/>
          <p:cNvSpPr>
            <a:spLocks noGrp="1" noChangeArrowheads="1"/>
          </p:cNvSpPr>
          <p:nvPr>
            <p:ph type="body" idx="1"/>
          </p:nvPr>
        </p:nvSpPr>
        <p:spPr>
          <a:xfrm>
            <a:off x="476250" y="1268413"/>
            <a:ext cx="8229600" cy="4995862"/>
          </a:xfrm>
        </p:spPr>
        <p:txBody>
          <a:bodyPr/>
          <a:lstStyle/>
          <a:p>
            <a:pPr eaLnBrk="1" hangingPunct="1">
              <a:lnSpc>
                <a:spcPct val="80000"/>
              </a:lnSpc>
              <a:buFontTx/>
              <a:buNone/>
            </a:pPr>
            <a:r>
              <a:rPr lang="zh-TW" altLang="en-US" sz="2400" b="1" smtClean="0"/>
              <a:t>複合規則（</a:t>
            </a:r>
            <a:r>
              <a:rPr lang="en-US" altLang="zh-TW" sz="2400" b="1" smtClean="0"/>
              <a:t>C</a:t>
            </a:r>
            <a:r>
              <a:rPr lang="zh-TW" altLang="en-US" sz="2400" b="1" smtClean="0"/>
              <a:t>）：</a:t>
            </a:r>
            <a:endParaRPr lang="zh-TW" altLang="en-US" sz="2400" smtClean="0"/>
          </a:p>
          <a:p>
            <a:pPr eaLnBrk="1" hangingPunct="1">
              <a:lnSpc>
                <a:spcPct val="80000"/>
              </a:lnSpc>
            </a:pPr>
            <a:r>
              <a:rPr lang="zh-TW" altLang="en-US" sz="2400" smtClean="0"/>
              <a:t>複合規則</a:t>
            </a:r>
            <a:r>
              <a:rPr lang="en-US" altLang="zh-TW" sz="2400" smtClean="0"/>
              <a:t>(C)</a:t>
            </a:r>
            <a:r>
              <a:rPr lang="zh-TW" altLang="en-US" sz="2400" smtClean="0"/>
              <a:t>由兩個或兩個以上的基本規則</a:t>
            </a:r>
            <a:r>
              <a:rPr lang="en-US" altLang="zh-TW" sz="2400" smtClean="0"/>
              <a:t>(P)</a:t>
            </a:r>
            <a:r>
              <a:rPr lang="zh-TW" altLang="en-US" sz="2400" smtClean="0"/>
              <a:t>所組成。例如，病患心電圖檢查是否為缺血性</a:t>
            </a:r>
            <a:r>
              <a:rPr lang="en-US" altLang="zh-TW" sz="2400" smtClean="0"/>
              <a:t>(has anoxia EKG Findings)</a:t>
            </a:r>
            <a:r>
              <a:rPr lang="zh-TW" altLang="en-US" sz="2400" smtClean="0"/>
              <a:t>，這是一條複合規則，因為它是由兩條基本規則「病患是否有做心電圖檢查</a:t>
            </a:r>
            <a:r>
              <a:rPr lang="en-US" altLang="zh-TW" sz="2400" smtClean="0"/>
              <a:t>(has EKG test)</a:t>
            </a:r>
            <a:r>
              <a:rPr lang="zh-TW" altLang="en-US" sz="2400" smtClean="0"/>
              <a:t>」及「病患心電圖檢查是否為缺血性</a:t>
            </a:r>
            <a:r>
              <a:rPr lang="en-US" altLang="zh-TW" sz="2400" smtClean="0"/>
              <a:t>(has EKG anoxia)</a:t>
            </a:r>
            <a:r>
              <a:rPr lang="zh-TW" altLang="en-US" sz="2400" smtClean="0"/>
              <a:t>」所組合而成。</a:t>
            </a:r>
          </a:p>
          <a:p>
            <a:pPr eaLnBrk="1" hangingPunct="1">
              <a:lnSpc>
                <a:spcPct val="80000"/>
              </a:lnSpc>
            </a:pPr>
            <a:r>
              <a:rPr lang="en-US" altLang="zh-TW" sz="2400" smtClean="0"/>
              <a:t>Prot</a:t>
            </a:r>
            <a:r>
              <a:rPr lang="en-US" altLang="zh-TW" sz="2400" smtClean="0">
                <a:latin typeface="標楷體" pitchFamily="65" charset="-120"/>
              </a:rPr>
              <a:t>é</a:t>
            </a:r>
            <a:r>
              <a:rPr lang="en-US" altLang="zh-TW" sz="2400" smtClean="0"/>
              <a:t>g</a:t>
            </a:r>
            <a:r>
              <a:rPr lang="en-US" altLang="zh-TW" sz="2400" smtClean="0">
                <a:latin typeface="標楷體" pitchFamily="65" charset="-120"/>
              </a:rPr>
              <a:t>é</a:t>
            </a:r>
            <a:r>
              <a:rPr lang="en-US" altLang="zh-TW" sz="2400" smtClean="0"/>
              <a:t> 2000</a:t>
            </a:r>
            <a:r>
              <a:rPr lang="zh-TW" altLang="en-US" sz="2400" smtClean="0"/>
              <a:t>我們將複合規則在置於</a:t>
            </a:r>
            <a:r>
              <a:rPr lang="en-US" altLang="zh-TW" sz="2400" smtClean="0"/>
              <a:t>N_ary_Criterion</a:t>
            </a:r>
            <a:r>
              <a:rPr lang="zh-TW" altLang="en-US" sz="2400" smtClean="0"/>
              <a:t>這個類別下，其父類別為複合規則</a:t>
            </a:r>
            <a:r>
              <a:rPr lang="en-US" altLang="zh-TW" sz="2400" smtClean="0"/>
              <a:t>(Composite Rules)</a:t>
            </a:r>
            <a:r>
              <a:rPr lang="zh-TW" altLang="en-US" sz="2400" smtClean="0"/>
              <a:t>。複合規則類別可以用三個特徵屬性</a:t>
            </a:r>
            <a:r>
              <a:rPr lang="en-US" altLang="zh-TW" sz="2400" smtClean="0"/>
              <a:t>(</a:t>
            </a:r>
            <a:r>
              <a:rPr lang="zh-TW" altLang="en-US" sz="2400" smtClean="0"/>
              <a:t>槽</a:t>
            </a:r>
            <a:r>
              <a:rPr lang="en-US" altLang="zh-TW" sz="2400" smtClean="0"/>
              <a:t>Slot)</a:t>
            </a:r>
            <a:r>
              <a:rPr lang="zh-TW" altLang="en-US" sz="2400" smtClean="0"/>
              <a:t>來描述，分別說明如下。</a:t>
            </a:r>
          </a:p>
          <a:p>
            <a:pPr lvl="1" eaLnBrk="1" hangingPunct="1">
              <a:lnSpc>
                <a:spcPct val="80000"/>
              </a:lnSpc>
            </a:pPr>
            <a:r>
              <a:rPr lang="en-US" altLang="zh-TW" sz="2000" smtClean="0"/>
              <a:t>(1) SLOT 1_label(</a:t>
            </a:r>
            <a:r>
              <a:rPr lang="zh-TW" altLang="en-US" sz="2000" smtClean="0"/>
              <a:t>標籤值</a:t>
            </a:r>
            <a:r>
              <a:rPr lang="en-US" altLang="zh-TW" sz="2000" smtClean="0"/>
              <a:t>)</a:t>
            </a:r>
            <a:r>
              <a:rPr lang="zh-TW" altLang="en-US" sz="2000" smtClean="0"/>
              <a:t>：型別為字串</a:t>
            </a:r>
            <a:r>
              <a:rPr lang="en-US" altLang="zh-TW" sz="2000" smtClean="0"/>
              <a:t>(String)</a:t>
            </a:r>
            <a:r>
              <a:rPr lang="zh-TW" altLang="en-US" sz="2000" smtClean="0"/>
              <a:t>，描述複合規則實體的名稱。</a:t>
            </a:r>
          </a:p>
          <a:p>
            <a:pPr lvl="1" eaLnBrk="1" hangingPunct="1">
              <a:lnSpc>
                <a:spcPct val="80000"/>
              </a:lnSpc>
            </a:pPr>
            <a:r>
              <a:rPr lang="en-US" altLang="zh-TW" sz="2000" smtClean="0"/>
              <a:t>(2) SLOT 2_operator(</a:t>
            </a:r>
            <a:r>
              <a:rPr lang="zh-TW" altLang="en-US" sz="2000" smtClean="0"/>
              <a:t>運算子</a:t>
            </a:r>
            <a:r>
              <a:rPr lang="en-US" altLang="zh-TW" sz="2000" smtClean="0"/>
              <a:t>)</a:t>
            </a:r>
            <a:r>
              <a:rPr lang="zh-TW" altLang="en-US" sz="2000" smtClean="0"/>
              <a:t>：型別為符號</a:t>
            </a:r>
            <a:r>
              <a:rPr lang="en-US" altLang="zh-TW" sz="2000" smtClean="0"/>
              <a:t>(Symbol)</a:t>
            </a:r>
            <a:r>
              <a:rPr lang="zh-TW" altLang="en-US" sz="2000" smtClean="0"/>
              <a:t>，允許的值為邏輯運算子</a:t>
            </a:r>
            <a:r>
              <a:rPr lang="en-US" altLang="zh-TW" sz="2000" smtClean="0"/>
              <a:t>{AND</a:t>
            </a:r>
            <a:r>
              <a:rPr lang="zh-TW" altLang="en-US" sz="2000" smtClean="0"/>
              <a:t>、</a:t>
            </a:r>
            <a:r>
              <a:rPr lang="en-US" altLang="zh-TW" sz="2000" smtClean="0"/>
              <a:t>OR</a:t>
            </a:r>
            <a:r>
              <a:rPr lang="zh-TW" altLang="en-US" sz="2000" smtClean="0"/>
              <a:t>、</a:t>
            </a:r>
            <a:r>
              <a:rPr lang="en-US" altLang="zh-TW" sz="2000" smtClean="0"/>
              <a:t>NOT}</a:t>
            </a:r>
            <a:r>
              <a:rPr lang="zh-TW" altLang="en-US" sz="2000" smtClean="0"/>
              <a:t>等。</a:t>
            </a:r>
          </a:p>
          <a:p>
            <a:pPr lvl="1" eaLnBrk="1" hangingPunct="1">
              <a:lnSpc>
                <a:spcPct val="80000"/>
              </a:lnSpc>
            </a:pPr>
            <a:r>
              <a:rPr lang="en-US" altLang="zh-TW" sz="2000" smtClean="0"/>
              <a:t>(3) SLOT 3_criteria(</a:t>
            </a:r>
            <a:r>
              <a:rPr lang="zh-TW" altLang="en-US" sz="2000" smtClean="0"/>
              <a:t>準則</a:t>
            </a:r>
            <a:r>
              <a:rPr lang="en-US" altLang="zh-TW" sz="2000" smtClean="0"/>
              <a:t>)</a:t>
            </a:r>
            <a:r>
              <a:rPr lang="zh-TW" altLang="en-US" sz="2000" smtClean="0"/>
              <a:t>：實例名稱，型別為實例類別，不但包含基本規則，也包含複合規則。</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036C07B7-2745-44FE-8261-68FACEB62A38}" type="slidenum">
              <a:rPr lang="en-US" altLang="zh-TW"/>
              <a:pPr>
                <a:defRPr/>
              </a:pPr>
              <a:t>16</a:t>
            </a:fld>
            <a:endParaRPr lang="en-US" altLang="zh-TW"/>
          </a:p>
        </p:txBody>
      </p:sp>
      <p:sp>
        <p:nvSpPr>
          <p:cNvPr id="2215940" name="Rectangle 4"/>
          <p:cNvSpPr>
            <a:spLocks noGrp="1" noChangeArrowheads="1"/>
          </p:cNvSpPr>
          <p:nvPr>
            <p:ph type="title"/>
          </p:nvPr>
        </p:nvSpPr>
        <p:spPr/>
        <p:txBody>
          <a:bodyPr/>
          <a:lstStyle/>
          <a:p>
            <a:pPr eaLnBrk="1" hangingPunct="1">
              <a:defRPr/>
            </a:pPr>
            <a:r>
              <a:rPr lang="en-US" altLang="zh-TW" b="0" smtClean="0"/>
              <a:t>Prot</a:t>
            </a:r>
            <a:r>
              <a:rPr lang="en-US" altLang="zh-TW" b="0" smtClean="0">
                <a:latin typeface="標楷體"/>
              </a:rPr>
              <a:t>é</a:t>
            </a:r>
            <a:r>
              <a:rPr lang="en-US" altLang="zh-TW" b="0" smtClean="0"/>
              <a:t>g</a:t>
            </a:r>
            <a:r>
              <a:rPr lang="en-US" altLang="zh-TW" b="0" smtClean="0">
                <a:latin typeface="標楷體"/>
              </a:rPr>
              <a:t>é</a:t>
            </a:r>
            <a:r>
              <a:rPr lang="en-US" altLang="zh-TW" b="0" smtClean="0"/>
              <a:t> 2000</a:t>
            </a:r>
            <a:r>
              <a:rPr lang="zh-TW" altLang="en-US" b="0" smtClean="0"/>
              <a:t>定義複合規則介面 </a:t>
            </a:r>
          </a:p>
        </p:txBody>
      </p:sp>
      <p:sp>
        <p:nvSpPr>
          <p:cNvPr id="21509" name="Rectangle 6"/>
          <p:cNvSpPr>
            <a:spLocks noChangeArrowheads="1"/>
          </p:cNvSpPr>
          <p:nvPr/>
        </p:nvSpPr>
        <p:spPr bwMode="auto">
          <a:xfrm>
            <a:off x="0" y="25527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1506" name="Object 5"/>
          <p:cNvGraphicFramePr>
            <a:graphicFrameLocks noChangeAspect="1"/>
          </p:cNvGraphicFramePr>
          <p:nvPr/>
        </p:nvGraphicFramePr>
        <p:xfrm>
          <a:off x="746125" y="1179513"/>
          <a:ext cx="7767638" cy="5122862"/>
        </p:xfrm>
        <a:graphic>
          <a:graphicData uri="http://schemas.openxmlformats.org/presentationml/2006/ole">
            <mc:AlternateContent xmlns:mc="http://schemas.openxmlformats.org/markup-compatibility/2006">
              <mc:Choice xmlns:v="urn:schemas-microsoft-com:vml" Requires="v">
                <p:oleObj spid="_x0000_s2051" name="圖片" r:id="rId3" imgW="2656332" imgH="1749552" progId="Word.Picture.8">
                  <p:embed/>
                </p:oleObj>
              </mc:Choice>
              <mc:Fallback>
                <p:oleObj name="圖片" r:id="rId3" imgW="2656332" imgH="1749552"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 y="1179513"/>
                        <a:ext cx="7767638" cy="5122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6E0BFF26-A5DC-498C-83A7-4CDD52692558}" type="slidenum">
              <a:rPr lang="en-US" altLang="zh-TW"/>
              <a:pPr>
                <a:defRPr/>
              </a:pPr>
              <a:t>17</a:t>
            </a:fld>
            <a:endParaRPr lang="en-US" altLang="zh-TW"/>
          </a:p>
        </p:txBody>
      </p:sp>
      <p:sp>
        <p:nvSpPr>
          <p:cNvPr id="2217986" name="Rectangle 2"/>
          <p:cNvSpPr>
            <a:spLocks noGrp="1" noChangeArrowheads="1"/>
          </p:cNvSpPr>
          <p:nvPr>
            <p:ph type="title"/>
          </p:nvPr>
        </p:nvSpPr>
        <p:spPr/>
        <p:txBody>
          <a:bodyPr/>
          <a:lstStyle/>
          <a:p>
            <a:pPr eaLnBrk="1" hangingPunct="1">
              <a:defRPr/>
            </a:pPr>
            <a:r>
              <a:rPr lang="zh-TW" altLang="en-US" smtClean="0"/>
              <a:t>降血脂藥物方法本體論</a:t>
            </a:r>
          </a:p>
        </p:txBody>
      </p:sp>
      <p:sp>
        <p:nvSpPr>
          <p:cNvPr id="282628" name="Rectangle 3"/>
          <p:cNvSpPr>
            <a:spLocks noGrp="1" noChangeArrowheads="1"/>
          </p:cNvSpPr>
          <p:nvPr>
            <p:ph type="body" idx="1"/>
          </p:nvPr>
        </p:nvSpPr>
        <p:spPr>
          <a:xfrm>
            <a:off x="476250" y="1089025"/>
            <a:ext cx="8229600" cy="5086350"/>
          </a:xfrm>
        </p:spPr>
        <p:txBody>
          <a:bodyPr/>
          <a:lstStyle/>
          <a:p>
            <a:pPr eaLnBrk="1" hangingPunct="1">
              <a:lnSpc>
                <a:spcPct val="80000"/>
              </a:lnSpc>
            </a:pPr>
            <a:r>
              <a:rPr lang="zh-TW" altLang="en-US" sz="2000" smtClean="0"/>
              <a:t>若病人沒有類似的心血管疾病，必須符合下列條件便可以使用降血脂藥物。</a:t>
            </a:r>
          </a:p>
          <a:p>
            <a:pPr eaLnBrk="1" hangingPunct="1">
              <a:lnSpc>
                <a:spcPct val="80000"/>
              </a:lnSpc>
            </a:pPr>
            <a:r>
              <a:rPr lang="en-US" altLang="zh-TW" sz="2000" smtClean="0"/>
              <a:t>1. TG(Triglyceride</a:t>
            </a:r>
            <a:r>
              <a:rPr lang="zh-TW" altLang="en-US" sz="2000" smtClean="0"/>
              <a:t>中性脂肪濃度</a:t>
            </a:r>
            <a:r>
              <a:rPr lang="en-US" altLang="zh-TW" sz="2000" smtClean="0"/>
              <a:t>) &gt;= 200mg/dl</a:t>
            </a:r>
            <a:r>
              <a:rPr lang="zh-TW" altLang="en-US" sz="2000" smtClean="0"/>
              <a:t>，並且需同時合併有</a:t>
            </a:r>
            <a:r>
              <a:rPr lang="en-US" altLang="zh-TW" sz="2000" smtClean="0"/>
              <a:t>TC/HDL-C&gt;5</a:t>
            </a:r>
            <a:r>
              <a:rPr lang="zh-TW" altLang="en-US" sz="2000" smtClean="0"/>
              <a:t>或是</a:t>
            </a:r>
            <a:r>
              <a:rPr lang="en-US" altLang="zh-TW" sz="2000" smtClean="0"/>
              <a:t>HDL-C&lt;</a:t>
            </a:r>
            <a:r>
              <a:rPr lang="en-US" altLang="zh-TW" sz="2000" u="sng" smtClean="0"/>
              <a:t>40mg/dl </a:t>
            </a:r>
            <a:r>
              <a:rPr lang="en-US" altLang="zh-TW" sz="2000" smtClean="0"/>
              <a:t>)</a:t>
            </a:r>
          </a:p>
          <a:p>
            <a:pPr eaLnBrk="1" hangingPunct="1">
              <a:lnSpc>
                <a:spcPct val="80000"/>
              </a:lnSpc>
            </a:pPr>
            <a:r>
              <a:rPr lang="en-US" altLang="zh-TW" sz="2000" smtClean="0"/>
              <a:t>2. </a:t>
            </a:r>
            <a:r>
              <a:rPr lang="zh-TW" altLang="en-US" sz="2000" smtClean="0"/>
              <a:t>非藥物治療操過三個月且未達治療目標</a:t>
            </a:r>
            <a:r>
              <a:rPr lang="en-US" altLang="zh-TW" sz="2000" smtClean="0"/>
              <a:t>(TG &lt; 200mg/dl)</a:t>
            </a:r>
            <a:r>
              <a:rPr lang="zh-TW" altLang="en-US" sz="2000" smtClean="0"/>
              <a:t>。</a:t>
            </a:r>
          </a:p>
          <a:p>
            <a:pPr eaLnBrk="1" hangingPunct="1">
              <a:lnSpc>
                <a:spcPct val="80000"/>
              </a:lnSpc>
            </a:pPr>
            <a:r>
              <a:rPr lang="zh-TW" altLang="en-US" sz="2000" smtClean="0"/>
              <a:t>首先將規定分解成基本規則，分別命名為</a:t>
            </a:r>
            <a:r>
              <a:rPr lang="en-US" altLang="zh-TW" sz="2000" smtClean="0"/>
              <a:t>P1, P2, P3, </a:t>
            </a:r>
            <a:r>
              <a:rPr lang="zh-TW" altLang="en-US" sz="2000" smtClean="0"/>
              <a:t>和</a:t>
            </a:r>
            <a:r>
              <a:rPr lang="en-US" altLang="zh-TW" sz="2000" smtClean="0"/>
              <a:t>P4</a:t>
            </a:r>
            <a:r>
              <a:rPr lang="zh-TW" altLang="en-US" sz="2000" smtClean="0"/>
              <a:t>。</a:t>
            </a:r>
          </a:p>
          <a:p>
            <a:pPr eaLnBrk="1" hangingPunct="1">
              <a:lnSpc>
                <a:spcPct val="80000"/>
              </a:lnSpc>
            </a:pPr>
            <a:r>
              <a:rPr lang="en-US" altLang="zh-TW" sz="2000" smtClean="0"/>
              <a:t>P1 ::= TG &gt;= 200;</a:t>
            </a:r>
          </a:p>
          <a:p>
            <a:pPr eaLnBrk="1" hangingPunct="1">
              <a:lnSpc>
                <a:spcPct val="80000"/>
              </a:lnSpc>
            </a:pPr>
            <a:r>
              <a:rPr lang="en-US" altLang="zh-TW" sz="2000" smtClean="0"/>
              <a:t>P2 ::= TC/HDL-C &gt; 5;</a:t>
            </a:r>
          </a:p>
          <a:p>
            <a:pPr eaLnBrk="1" hangingPunct="1">
              <a:lnSpc>
                <a:spcPct val="80000"/>
              </a:lnSpc>
            </a:pPr>
            <a:r>
              <a:rPr lang="en-US" altLang="zh-TW" sz="2000" smtClean="0"/>
              <a:t>P3 ::= HDL-C &lt; 40;</a:t>
            </a:r>
          </a:p>
          <a:p>
            <a:pPr eaLnBrk="1" hangingPunct="1">
              <a:lnSpc>
                <a:spcPct val="80000"/>
              </a:lnSpc>
            </a:pPr>
            <a:r>
              <a:rPr lang="en-US" altLang="zh-TW" sz="2000" smtClean="0"/>
              <a:t>P4 ::= absence of drug treatment before 3 months;</a:t>
            </a:r>
          </a:p>
          <a:p>
            <a:pPr eaLnBrk="1" hangingPunct="1">
              <a:lnSpc>
                <a:spcPct val="80000"/>
              </a:lnSpc>
            </a:pPr>
            <a:r>
              <a:rPr lang="zh-TW" altLang="en-US" sz="2000" smtClean="0"/>
              <a:t>其次定義複合規則，分別命名為</a:t>
            </a:r>
            <a:r>
              <a:rPr lang="en-US" altLang="zh-TW" sz="2000" smtClean="0"/>
              <a:t>C1, C2, C3, </a:t>
            </a:r>
            <a:r>
              <a:rPr lang="zh-TW" altLang="en-US" sz="2000" smtClean="0"/>
              <a:t>和</a:t>
            </a:r>
            <a:r>
              <a:rPr lang="en-US" altLang="zh-TW" sz="2000" smtClean="0"/>
              <a:t>C4</a:t>
            </a:r>
            <a:r>
              <a:rPr lang="zh-TW" altLang="en-US" sz="2000" smtClean="0"/>
              <a:t>。</a:t>
            </a:r>
          </a:p>
          <a:p>
            <a:pPr eaLnBrk="1" hangingPunct="1">
              <a:lnSpc>
                <a:spcPct val="80000"/>
              </a:lnSpc>
            </a:pPr>
            <a:r>
              <a:rPr lang="en-US" altLang="zh-TW" sz="2000" smtClean="0"/>
              <a:t>C1 ::= P1 AND P2;</a:t>
            </a:r>
          </a:p>
          <a:p>
            <a:pPr eaLnBrk="1" hangingPunct="1">
              <a:lnSpc>
                <a:spcPct val="80000"/>
              </a:lnSpc>
            </a:pPr>
            <a:r>
              <a:rPr lang="en-US" altLang="zh-TW" sz="2000" smtClean="0"/>
              <a:t>C2 ::= P1 AND P3;</a:t>
            </a:r>
          </a:p>
          <a:p>
            <a:pPr eaLnBrk="1" hangingPunct="1">
              <a:lnSpc>
                <a:spcPct val="80000"/>
              </a:lnSpc>
            </a:pPr>
            <a:r>
              <a:rPr lang="en-US" altLang="zh-TW" sz="2000" smtClean="0"/>
              <a:t>C3 ::= P4 AND P1;</a:t>
            </a:r>
          </a:p>
          <a:p>
            <a:pPr eaLnBrk="1" hangingPunct="1">
              <a:lnSpc>
                <a:spcPct val="80000"/>
              </a:lnSpc>
            </a:pPr>
            <a:r>
              <a:rPr lang="zh-TW" altLang="en-US" sz="2000" smtClean="0"/>
              <a:t>最後由複合規則組成符合使用降血脂藥物的目標，命名為</a:t>
            </a:r>
            <a:r>
              <a:rPr lang="en-US" altLang="zh-TW" sz="2000" smtClean="0"/>
              <a:t>G1 (Give dyslipidemia drugs)</a:t>
            </a:r>
            <a:r>
              <a:rPr lang="zh-TW" altLang="en-US" sz="2000" smtClean="0"/>
              <a:t>。則</a:t>
            </a:r>
            <a:r>
              <a:rPr lang="en-US" altLang="zh-TW" sz="2000" smtClean="0"/>
              <a:t>G1 ::= (C1 OR C2) AND C3; </a:t>
            </a:r>
            <a:r>
              <a:rPr lang="zh-TW" altLang="en-US" sz="2000" smtClean="0"/>
              <a:t>以</a:t>
            </a:r>
            <a:r>
              <a:rPr lang="en-US" altLang="zh-TW" sz="2000" smtClean="0"/>
              <a:t>Prot</a:t>
            </a:r>
            <a:r>
              <a:rPr lang="en-US" altLang="zh-TW" sz="2000" smtClean="0">
                <a:latin typeface="標楷體" pitchFamily="65" charset="-120"/>
              </a:rPr>
              <a:t>é</a:t>
            </a:r>
            <a:r>
              <a:rPr lang="en-US" altLang="zh-TW" sz="2000" smtClean="0"/>
              <a:t>g</a:t>
            </a:r>
            <a:r>
              <a:rPr lang="en-US" altLang="zh-TW" sz="2000" smtClean="0">
                <a:latin typeface="標楷體" pitchFamily="65" charset="-120"/>
              </a:rPr>
              <a:t>é</a:t>
            </a:r>
            <a:r>
              <a:rPr lang="en-US" altLang="zh-TW" sz="2000" smtClean="0"/>
              <a:t> 2000 </a:t>
            </a:r>
            <a:r>
              <a:rPr lang="zh-TW" altLang="en-US" sz="2000" smtClean="0"/>
              <a:t>建置的方法本體論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80D83260-105A-467F-A245-5163D387790C}" type="slidenum">
              <a:rPr lang="en-US" altLang="zh-TW"/>
              <a:pPr>
                <a:defRPr/>
              </a:pPr>
              <a:t>18</a:t>
            </a:fld>
            <a:endParaRPr lang="en-US" altLang="zh-TW"/>
          </a:p>
        </p:txBody>
      </p:sp>
      <p:sp>
        <p:nvSpPr>
          <p:cNvPr id="2219012" name="Rectangle 4"/>
          <p:cNvSpPr>
            <a:spLocks noGrp="1" noChangeArrowheads="1"/>
          </p:cNvSpPr>
          <p:nvPr>
            <p:ph type="title"/>
          </p:nvPr>
        </p:nvSpPr>
        <p:spPr/>
        <p:txBody>
          <a:bodyPr/>
          <a:lstStyle/>
          <a:p>
            <a:pPr eaLnBrk="1" hangingPunct="1">
              <a:defRPr/>
            </a:pPr>
            <a:r>
              <a:rPr lang="zh-TW" altLang="en-US" sz="3600" smtClean="0"/>
              <a:t>符合使用降血脂藥物目標的方法本體論</a:t>
            </a:r>
          </a:p>
        </p:txBody>
      </p:sp>
      <p:sp>
        <p:nvSpPr>
          <p:cNvPr id="22533" name="Rectangle 6"/>
          <p:cNvSpPr>
            <a:spLocks noChangeArrowheads="1"/>
          </p:cNvSpPr>
          <p:nvPr/>
        </p:nvSpPr>
        <p:spPr bwMode="auto">
          <a:xfrm>
            <a:off x="0" y="23860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2530" name="Object 5"/>
          <p:cNvGraphicFramePr>
            <a:graphicFrameLocks noChangeAspect="1"/>
          </p:cNvGraphicFramePr>
          <p:nvPr/>
        </p:nvGraphicFramePr>
        <p:xfrm>
          <a:off x="881063" y="1223963"/>
          <a:ext cx="7181850" cy="5140325"/>
        </p:xfrm>
        <a:graphic>
          <a:graphicData uri="http://schemas.openxmlformats.org/presentationml/2006/ole">
            <mc:AlternateContent xmlns:mc="http://schemas.openxmlformats.org/markup-compatibility/2006">
              <mc:Choice xmlns:v="urn:schemas-microsoft-com:vml" Requires="v">
                <p:oleObj spid="_x0000_s3075" name="圖片" r:id="rId3" imgW="2918460" imgH="2083308" progId="Word.Picture.8">
                  <p:embed/>
                </p:oleObj>
              </mc:Choice>
              <mc:Fallback>
                <p:oleObj name="圖片" r:id="rId3" imgW="2918460" imgH="2083308"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063" y="1223963"/>
                        <a:ext cx="7181850" cy="5140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3649D2C8-8D0B-4684-AE77-375221F5BAEE}" type="slidenum">
              <a:rPr lang="en-US" altLang="zh-TW"/>
              <a:pPr>
                <a:defRPr/>
              </a:pPr>
              <a:t>2</a:t>
            </a:fld>
            <a:endParaRPr lang="en-US" altLang="zh-TW"/>
          </a:p>
        </p:txBody>
      </p:sp>
      <p:sp>
        <p:nvSpPr>
          <p:cNvPr id="2187266" name="Rectangle 2"/>
          <p:cNvSpPr>
            <a:spLocks noGrp="1" noChangeArrowheads="1"/>
          </p:cNvSpPr>
          <p:nvPr>
            <p:ph type="title"/>
          </p:nvPr>
        </p:nvSpPr>
        <p:spPr/>
        <p:txBody>
          <a:bodyPr/>
          <a:lstStyle/>
          <a:p>
            <a:pPr eaLnBrk="1" hangingPunct="1">
              <a:defRPr/>
            </a:pPr>
            <a:r>
              <a:rPr lang="en-US" altLang="zh-TW" smtClean="0"/>
              <a:t>Prot</a:t>
            </a:r>
            <a:r>
              <a:rPr lang="en-US" altLang="zh-TW" smtClean="0">
                <a:latin typeface="標楷體"/>
              </a:rPr>
              <a:t>é</a:t>
            </a:r>
            <a:r>
              <a:rPr lang="en-US" altLang="zh-TW" smtClean="0"/>
              <a:t>g</a:t>
            </a:r>
            <a:r>
              <a:rPr lang="en-US" altLang="zh-TW" smtClean="0">
                <a:latin typeface="標楷體"/>
              </a:rPr>
              <a:t>é</a:t>
            </a:r>
            <a:r>
              <a:rPr lang="en-US" altLang="zh-TW" smtClean="0"/>
              <a:t>-2000</a:t>
            </a:r>
          </a:p>
        </p:txBody>
      </p:sp>
      <p:sp>
        <p:nvSpPr>
          <p:cNvPr id="269316" name="Rectangle 3"/>
          <p:cNvSpPr>
            <a:spLocks noGrp="1" noChangeArrowheads="1"/>
          </p:cNvSpPr>
          <p:nvPr>
            <p:ph type="body" idx="1"/>
          </p:nvPr>
        </p:nvSpPr>
        <p:spPr/>
        <p:txBody>
          <a:bodyPr/>
          <a:lstStyle/>
          <a:p>
            <a:pPr eaLnBrk="1" hangingPunct="1">
              <a:lnSpc>
                <a:spcPct val="80000"/>
              </a:lnSpc>
            </a:pPr>
            <a:r>
              <a:rPr lang="en-US" altLang="zh-TW" sz="2400" smtClean="0"/>
              <a:t>Prot</a:t>
            </a:r>
            <a:r>
              <a:rPr lang="en-US" altLang="zh-TW" sz="2400" smtClean="0">
                <a:latin typeface="標楷體" pitchFamily="65" charset="-120"/>
              </a:rPr>
              <a:t>é</a:t>
            </a:r>
            <a:r>
              <a:rPr lang="en-US" altLang="zh-TW" sz="2400" smtClean="0"/>
              <a:t>g</a:t>
            </a:r>
            <a:r>
              <a:rPr lang="en-US" altLang="zh-TW" sz="2400" smtClean="0">
                <a:latin typeface="標楷體" pitchFamily="65" charset="-120"/>
              </a:rPr>
              <a:t>é</a:t>
            </a:r>
            <a:r>
              <a:rPr lang="en-US" altLang="zh-TW" sz="2400" smtClean="0"/>
              <a:t>-2000 </a:t>
            </a:r>
            <a:r>
              <a:rPr lang="zh-TW" altLang="en-US" sz="2400" smtClean="0"/>
              <a:t>系統的架構主要分為三層，分別是</a:t>
            </a:r>
            <a:r>
              <a:rPr lang="en-US" altLang="zh-TW" sz="2400" smtClean="0"/>
              <a:t>User Interface</a:t>
            </a:r>
            <a:r>
              <a:rPr lang="zh-TW" altLang="en-US" sz="2400" smtClean="0"/>
              <a:t>、</a:t>
            </a:r>
            <a:r>
              <a:rPr lang="en-US" altLang="zh-TW" sz="2400" smtClean="0"/>
              <a:t>Core Prot</a:t>
            </a:r>
            <a:r>
              <a:rPr lang="en-US" altLang="zh-TW" sz="2400" smtClean="0">
                <a:latin typeface="標楷體" pitchFamily="65" charset="-120"/>
              </a:rPr>
              <a:t>é</a:t>
            </a:r>
            <a:r>
              <a:rPr lang="en-US" altLang="zh-TW" sz="2400" smtClean="0"/>
              <a:t>g</a:t>
            </a:r>
            <a:r>
              <a:rPr lang="en-US" altLang="zh-TW" sz="2400" smtClean="0">
                <a:latin typeface="標楷體" pitchFamily="65" charset="-120"/>
              </a:rPr>
              <a:t>é</a:t>
            </a:r>
            <a:r>
              <a:rPr lang="en-US" altLang="zh-TW" sz="2400" smtClean="0"/>
              <a:t>-2000</a:t>
            </a:r>
            <a:r>
              <a:rPr lang="zh-TW" altLang="en-US" sz="2400" smtClean="0"/>
              <a:t>、</a:t>
            </a:r>
            <a:r>
              <a:rPr lang="en-US" altLang="zh-TW" sz="2400" smtClean="0"/>
              <a:t>Persistent Storage </a:t>
            </a:r>
            <a:r>
              <a:rPr lang="zh-TW" altLang="en-US" sz="2400" smtClean="0"/>
              <a:t>所組成。</a:t>
            </a:r>
          </a:p>
          <a:p>
            <a:pPr eaLnBrk="1" hangingPunct="1">
              <a:lnSpc>
                <a:spcPct val="80000"/>
              </a:lnSpc>
            </a:pPr>
            <a:r>
              <a:rPr lang="zh-TW" altLang="en-US" sz="2400" smtClean="0"/>
              <a:t>第一層</a:t>
            </a:r>
            <a:r>
              <a:rPr lang="en-US" altLang="zh-TW" sz="2400" smtClean="0"/>
              <a:t>User Interface </a:t>
            </a:r>
            <a:r>
              <a:rPr lang="zh-TW" altLang="en-US" sz="2400" smtClean="0"/>
              <a:t>是和使用者最親近的一層，使用者可以在這層依據領域技術所需的功能定義自己的專有介面（</a:t>
            </a:r>
            <a:r>
              <a:rPr lang="en-US" altLang="zh-TW" sz="2400" smtClean="0"/>
              <a:t>widget</a:t>
            </a:r>
            <a:r>
              <a:rPr lang="zh-TW" altLang="en-US" sz="2400" smtClean="0"/>
              <a:t>），或者是以</a:t>
            </a:r>
            <a:r>
              <a:rPr lang="en-US" altLang="zh-TW" sz="2400" smtClean="0"/>
              <a:t>Plug-in </a:t>
            </a:r>
            <a:r>
              <a:rPr lang="zh-TW" altLang="en-US" sz="2400" smtClean="0"/>
              <a:t>的方式在系統裡加入額外的介面功能。</a:t>
            </a:r>
          </a:p>
          <a:p>
            <a:pPr eaLnBrk="1" hangingPunct="1">
              <a:lnSpc>
                <a:spcPct val="80000"/>
              </a:lnSpc>
            </a:pPr>
            <a:r>
              <a:rPr lang="zh-TW" altLang="en-US" sz="2400" smtClean="0"/>
              <a:t>第二層</a:t>
            </a:r>
            <a:r>
              <a:rPr lang="en-US" altLang="zh-TW" sz="2400" smtClean="0"/>
              <a:t>Core Prot</a:t>
            </a:r>
            <a:r>
              <a:rPr lang="en-US" altLang="zh-TW" sz="2400" smtClean="0">
                <a:latin typeface="標楷體" pitchFamily="65" charset="-120"/>
              </a:rPr>
              <a:t>é</a:t>
            </a:r>
            <a:r>
              <a:rPr lang="en-US" altLang="zh-TW" sz="2400" smtClean="0"/>
              <a:t>g</a:t>
            </a:r>
            <a:r>
              <a:rPr lang="en-US" altLang="zh-TW" sz="2400" smtClean="0">
                <a:latin typeface="標楷體" pitchFamily="65" charset="-120"/>
              </a:rPr>
              <a:t>é</a:t>
            </a:r>
            <a:r>
              <a:rPr lang="en-US" altLang="zh-TW" sz="2400" smtClean="0"/>
              <a:t>-2000 </a:t>
            </a:r>
            <a:r>
              <a:rPr lang="zh-TW" altLang="en-US" sz="2400" smtClean="0"/>
              <a:t>是系統的主要核心，它主要的功能是維持系統知識管理的階層架構以及關聯階層之間的推理。</a:t>
            </a:r>
          </a:p>
          <a:p>
            <a:pPr eaLnBrk="1" hangingPunct="1">
              <a:lnSpc>
                <a:spcPct val="80000"/>
              </a:lnSpc>
            </a:pPr>
            <a:r>
              <a:rPr lang="zh-TW" altLang="en-US" sz="2400" smtClean="0"/>
              <a:t>第三層</a:t>
            </a:r>
            <a:r>
              <a:rPr lang="en-US" altLang="zh-TW" sz="2400" smtClean="0"/>
              <a:t>Persistent Storage </a:t>
            </a:r>
            <a:r>
              <a:rPr lang="zh-TW" altLang="en-US" sz="2400" smtClean="0"/>
              <a:t>包含了二層，一層為儲存資料的實體，另一層為</a:t>
            </a:r>
            <a:r>
              <a:rPr lang="en-US" altLang="zh-TW" sz="2400" smtClean="0"/>
              <a:t>Knowledge-base Mapping</a:t>
            </a:r>
            <a:r>
              <a:rPr lang="zh-TW" altLang="en-US" sz="2400" smtClean="0"/>
              <a:t>，而</a:t>
            </a:r>
            <a:r>
              <a:rPr lang="en-US" altLang="zh-TW" sz="2400" smtClean="0"/>
              <a:t>Knowledge-base Mapping </a:t>
            </a:r>
            <a:r>
              <a:rPr lang="zh-TW" altLang="en-US" sz="2400" smtClean="0"/>
              <a:t>這一層會將本體論及其實例對應到儲存資料的實體。</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8DA633AE-13F8-4AF8-9E33-B5057AA543F6}" type="slidenum">
              <a:rPr lang="en-US" altLang="zh-TW"/>
              <a:pPr>
                <a:defRPr/>
              </a:pPr>
              <a:t>3</a:t>
            </a:fld>
            <a:endParaRPr lang="en-US" altLang="zh-TW"/>
          </a:p>
        </p:txBody>
      </p:sp>
      <p:sp>
        <p:nvSpPr>
          <p:cNvPr id="2188290" name="Rectangle 2"/>
          <p:cNvSpPr>
            <a:spLocks noGrp="1" noChangeArrowheads="1"/>
          </p:cNvSpPr>
          <p:nvPr>
            <p:ph type="title"/>
          </p:nvPr>
        </p:nvSpPr>
        <p:spPr/>
        <p:txBody>
          <a:bodyPr/>
          <a:lstStyle/>
          <a:p>
            <a:pPr eaLnBrk="1" hangingPunct="1">
              <a:defRPr/>
            </a:pPr>
            <a:r>
              <a:rPr lang="en-US" altLang="zh-TW" smtClean="0"/>
              <a:t>Prot</a:t>
            </a:r>
            <a:r>
              <a:rPr lang="en-US" altLang="zh-TW" smtClean="0">
                <a:latin typeface="標楷體"/>
              </a:rPr>
              <a:t>é</a:t>
            </a:r>
            <a:r>
              <a:rPr lang="en-US" altLang="zh-TW" smtClean="0"/>
              <a:t>g</a:t>
            </a:r>
            <a:r>
              <a:rPr lang="en-US" altLang="zh-TW" smtClean="0">
                <a:latin typeface="標楷體"/>
              </a:rPr>
              <a:t>é</a:t>
            </a:r>
            <a:r>
              <a:rPr lang="en-US" altLang="zh-TW" smtClean="0"/>
              <a:t>-2000</a:t>
            </a:r>
          </a:p>
        </p:txBody>
      </p:sp>
      <p:sp>
        <p:nvSpPr>
          <p:cNvPr id="270340" name="Rectangle 3"/>
          <p:cNvSpPr>
            <a:spLocks noGrp="1" noChangeArrowheads="1"/>
          </p:cNvSpPr>
          <p:nvPr>
            <p:ph type="body" idx="1"/>
          </p:nvPr>
        </p:nvSpPr>
        <p:spPr>
          <a:xfrm>
            <a:off x="476250" y="998538"/>
            <a:ext cx="8229600" cy="5356225"/>
          </a:xfrm>
        </p:spPr>
        <p:txBody>
          <a:bodyPr/>
          <a:lstStyle/>
          <a:p>
            <a:pPr eaLnBrk="1" hangingPunct="1">
              <a:lnSpc>
                <a:spcPct val="80000"/>
              </a:lnSpc>
            </a:pPr>
            <a:r>
              <a:rPr lang="en-US" altLang="zh-TW" sz="2300" smtClean="0"/>
              <a:t>Prot</a:t>
            </a:r>
            <a:r>
              <a:rPr lang="en-US" altLang="zh-TW" sz="2300" smtClean="0">
                <a:latin typeface="標楷體" pitchFamily="65" charset="-120"/>
              </a:rPr>
              <a:t>é</a:t>
            </a:r>
            <a:r>
              <a:rPr lang="en-US" altLang="zh-TW" sz="2300" smtClean="0"/>
              <a:t>g</a:t>
            </a:r>
            <a:r>
              <a:rPr lang="en-US" altLang="zh-TW" sz="2300" smtClean="0">
                <a:latin typeface="標楷體" pitchFamily="65" charset="-120"/>
              </a:rPr>
              <a:t>é</a:t>
            </a:r>
            <a:r>
              <a:rPr lang="en-US" altLang="zh-TW" sz="2300" smtClean="0"/>
              <a:t>-2000 </a:t>
            </a:r>
            <a:r>
              <a:rPr lang="zh-TW" altLang="en-US" sz="2300" smtClean="0"/>
              <a:t>的知識模組（</a:t>
            </a:r>
            <a:r>
              <a:rPr lang="en-US" altLang="zh-TW" sz="2300" smtClean="0"/>
              <a:t>Knowledge Model</a:t>
            </a:r>
            <a:r>
              <a:rPr lang="zh-TW" altLang="en-US" sz="2300" smtClean="0"/>
              <a:t>）裡包含了</a:t>
            </a:r>
            <a:r>
              <a:rPr lang="en-US" altLang="zh-TW" sz="2300" smtClean="0"/>
              <a:t>Class</a:t>
            </a:r>
            <a:r>
              <a:rPr lang="zh-TW" altLang="en-US" sz="2300" smtClean="0"/>
              <a:t>、</a:t>
            </a:r>
            <a:r>
              <a:rPr lang="en-US" altLang="zh-TW" sz="2300" smtClean="0"/>
              <a:t>Slot</a:t>
            </a:r>
            <a:r>
              <a:rPr lang="zh-TW" altLang="en-US" sz="2300" smtClean="0"/>
              <a:t>、</a:t>
            </a:r>
            <a:r>
              <a:rPr lang="en-US" altLang="zh-TW" sz="2300" smtClean="0"/>
              <a:t>Instance </a:t>
            </a:r>
            <a:r>
              <a:rPr lang="zh-TW" altLang="en-US" sz="2300" smtClean="0"/>
              <a:t>三個主要的模組。</a:t>
            </a:r>
          </a:p>
          <a:p>
            <a:pPr eaLnBrk="1" hangingPunct="1">
              <a:lnSpc>
                <a:spcPct val="80000"/>
              </a:lnSpc>
            </a:pPr>
            <a:r>
              <a:rPr lang="en-US" altLang="zh-TW" sz="2300" smtClean="0"/>
              <a:t>Class </a:t>
            </a:r>
            <a:r>
              <a:rPr lang="zh-TW" altLang="en-US" sz="2300" smtClean="0"/>
              <a:t>即類別，而</a:t>
            </a:r>
            <a:r>
              <a:rPr lang="en-US" altLang="zh-TW" sz="2300" smtClean="0"/>
              <a:t>Instance </a:t>
            </a:r>
            <a:r>
              <a:rPr lang="zh-TW" altLang="en-US" sz="2300" smtClean="0"/>
              <a:t>則為實例，</a:t>
            </a:r>
            <a:r>
              <a:rPr lang="en-US" altLang="zh-TW" sz="2300" smtClean="0"/>
              <a:t>Slot </a:t>
            </a:r>
            <a:r>
              <a:rPr lang="zh-TW" altLang="en-US" sz="2300" smtClean="0"/>
              <a:t>則稱為屬性或者稱關聯，其中</a:t>
            </a:r>
            <a:r>
              <a:rPr lang="en-US" altLang="zh-TW" sz="2300" smtClean="0"/>
              <a:t>Slot </a:t>
            </a:r>
            <a:r>
              <a:rPr lang="zh-TW" altLang="en-US" sz="2300" smtClean="0"/>
              <a:t>的屬性是用於連結基本資料型態，而關聯所連結的則比較靈活，可以是一個</a:t>
            </a:r>
            <a:r>
              <a:rPr lang="en-US" altLang="zh-TW" sz="2300" smtClean="0"/>
              <a:t>Instance </a:t>
            </a:r>
            <a:r>
              <a:rPr lang="zh-TW" altLang="en-US" sz="2300" smtClean="0"/>
              <a:t>或者</a:t>
            </a:r>
            <a:r>
              <a:rPr lang="en-US" altLang="zh-TW" sz="2300" smtClean="0"/>
              <a:t>Class</a:t>
            </a:r>
            <a:r>
              <a:rPr lang="zh-TW" altLang="en-US" sz="2300" smtClean="0"/>
              <a:t>，而</a:t>
            </a:r>
            <a:r>
              <a:rPr lang="en-US" altLang="zh-TW" sz="2300" smtClean="0"/>
              <a:t>Slot </a:t>
            </a:r>
            <a:r>
              <a:rPr lang="zh-TW" altLang="en-US" sz="2300" smtClean="0"/>
              <a:t>的</a:t>
            </a:r>
            <a:r>
              <a:rPr lang="en-US" altLang="zh-TW" sz="2300" smtClean="0"/>
              <a:t>Constraint </a:t>
            </a:r>
            <a:r>
              <a:rPr lang="zh-TW" altLang="en-US" sz="2300" smtClean="0"/>
              <a:t>稱作</a:t>
            </a:r>
            <a:r>
              <a:rPr lang="en-US" altLang="zh-TW" sz="2300" smtClean="0"/>
              <a:t>Facet</a:t>
            </a:r>
            <a:r>
              <a:rPr lang="zh-TW" altLang="en-US" sz="2300" smtClean="0"/>
              <a:t>。</a:t>
            </a:r>
          </a:p>
          <a:p>
            <a:pPr eaLnBrk="1" hangingPunct="1">
              <a:lnSpc>
                <a:spcPct val="80000"/>
              </a:lnSpc>
            </a:pPr>
            <a:r>
              <a:rPr lang="en-US" altLang="zh-TW" sz="2300" smtClean="0"/>
              <a:t>Prot</a:t>
            </a:r>
            <a:r>
              <a:rPr lang="en-US" altLang="zh-TW" sz="2300" smtClean="0">
                <a:latin typeface="標楷體" pitchFamily="65" charset="-120"/>
              </a:rPr>
              <a:t>é</a:t>
            </a:r>
            <a:r>
              <a:rPr lang="en-US" altLang="zh-TW" sz="2300" smtClean="0"/>
              <a:t>g</a:t>
            </a:r>
            <a:r>
              <a:rPr lang="en-US" altLang="zh-TW" sz="2300" smtClean="0">
                <a:latin typeface="標楷體" pitchFamily="65" charset="-120"/>
              </a:rPr>
              <a:t>é</a:t>
            </a:r>
            <a:r>
              <a:rPr lang="en-US" altLang="zh-TW" sz="2300" smtClean="0"/>
              <a:t> 2000</a:t>
            </a:r>
            <a:r>
              <a:rPr lang="zh-TW" altLang="en-US" sz="2300" smtClean="0"/>
              <a:t>支援本體論的主要元件有類別</a:t>
            </a:r>
            <a:r>
              <a:rPr lang="en-US" altLang="zh-TW" sz="2300" smtClean="0"/>
              <a:t>(Class) </a:t>
            </a:r>
            <a:r>
              <a:rPr lang="zh-TW" altLang="en-US" sz="2300" smtClean="0"/>
              <a:t>及槽</a:t>
            </a:r>
            <a:r>
              <a:rPr lang="en-US" altLang="zh-TW" sz="2300" smtClean="0"/>
              <a:t>(Slot)</a:t>
            </a:r>
            <a:r>
              <a:rPr lang="zh-TW" altLang="en-US" sz="2300" smtClean="0"/>
              <a:t>。類別代表了知識的概念</a:t>
            </a:r>
            <a:r>
              <a:rPr lang="en-US" altLang="zh-TW" sz="2300" smtClean="0"/>
              <a:t>(Concept)</a:t>
            </a:r>
            <a:r>
              <a:rPr lang="zh-TW" altLang="en-US" sz="2300" smtClean="0"/>
              <a:t>；槽描述類別的屬性</a:t>
            </a:r>
            <a:r>
              <a:rPr lang="en-US" altLang="zh-TW" sz="2300" smtClean="0"/>
              <a:t>(attributes)</a:t>
            </a:r>
            <a:r>
              <a:rPr lang="zh-TW" altLang="en-US" sz="2300" smtClean="0"/>
              <a:t>和關係</a:t>
            </a:r>
            <a:r>
              <a:rPr lang="en-US" altLang="zh-TW" sz="2300" smtClean="0"/>
              <a:t>(Relation)</a:t>
            </a:r>
            <a:r>
              <a:rPr lang="zh-TW" altLang="en-US" sz="2300" smtClean="0"/>
              <a:t>。屬性或關係差別在於屬性所連結的是基本資料型態，而關係所連結的可以是另一個</a:t>
            </a:r>
            <a:r>
              <a:rPr lang="en-US" altLang="zh-TW" sz="2300" smtClean="0"/>
              <a:t>Instance </a:t>
            </a:r>
            <a:r>
              <a:rPr lang="zh-TW" altLang="en-US" sz="2300" smtClean="0"/>
              <a:t>或</a:t>
            </a:r>
            <a:r>
              <a:rPr lang="en-US" altLang="zh-TW" sz="2300" smtClean="0"/>
              <a:t>Class</a:t>
            </a:r>
            <a:r>
              <a:rPr lang="zh-TW" altLang="en-US" sz="2300" smtClean="0"/>
              <a:t>。知識實例則為</a:t>
            </a:r>
            <a:r>
              <a:rPr lang="en-US" altLang="zh-TW" sz="2300" smtClean="0"/>
              <a:t>Instance</a:t>
            </a:r>
            <a:r>
              <a:rPr lang="zh-TW" altLang="en-US" sz="2300" smtClean="0"/>
              <a:t>。類別與類別之間的關係除了支援一般化 </a:t>
            </a:r>
            <a:r>
              <a:rPr lang="en-US" altLang="zh-TW" sz="2300" smtClean="0"/>
              <a:t>(generalization)</a:t>
            </a:r>
            <a:r>
              <a:rPr lang="zh-TW" altLang="en-US" sz="2300" smtClean="0"/>
              <a:t>和特例化關係</a:t>
            </a:r>
            <a:r>
              <a:rPr lang="en-US" altLang="zh-TW" sz="2300" smtClean="0"/>
              <a:t>(specialization)</a:t>
            </a:r>
            <a:r>
              <a:rPr lang="zh-TW" altLang="en-US" sz="2300" smtClean="0"/>
              <a:t>之外，也支援</a:t>
            </a:r>
            <a:r>
              <a:rPr lang="en-US" altLang="zh-TW" sz="2300" smtClean="0"/>
              <a:t>Inverse Slot</a:t>
            </a:r>
            <a:r>
              <a:rPr lang="zh-TW" altLang="en-US" sz="2300" smtClean="0"/>
              <a:t>、</a:t>
            </a:r>
            <a:r>
              <a:rPr lang="en-US" altLang="zh-TW" sz="2300" smtClean="0"/>
              <a:t>Slot Override</a:t>
            </a:r>
            <a:r>
              <a:rPr lang="zh-TW" altLang="en-US" sz="2300" smtClean="0"/>
              <a:t>和多重繼承等。所謂的一般化和特例化關係是指類別間的階層關係，一般存在有繼承</a:t>
            </a:r>
            <a:r>
              <a:rPr lang="en-US" altLang="zh-TW" sz="2300" smtClean="0"/>
              <a:t>(Inherit)</a:t>
            </a:r>
            <a:r>
              <a:rPr lang="zh-TW" altLang="en-US" sz="2300" smtClean="0"/>
              <a:t>和實例</a:t>
            </a:r>
            <a:r>
              <a:rPr lang="en-US" altLang="zh-TW" sz="2300" smtClean="0"/>
              <a:t>(instance)</a:t>
            </a:r>
            <a:r>
              <a:rPr lang="zh-TW" altLang="en-US" sz="2300" smtClean="0"/>
              <a:t>的特性。</a:t>
            </a:r>
            <a:r>
              <a:rPr lang="en-US" altLang="zh-TW" sz="2300" smtClean="0"/>
              <a:t>Inverse Slot </a:t>
            </a:r>
            <a:r>
              <a:rPr lang="zh-TW" altLang="en-US" sz="2300" smtClean="0"/>
              <a:t>是可以建立兩個相反</a:t>
            </a:r>
            <a:r>
              <a:rPr lang="en-US" altLang="zh-TW" sz="2300" smtClean="0"/>
              <a:t>Slot </a:t>
            </a:r>
            <a:r>
              <a:rPr lang="zh-TW" altLang="en-US" sz="2300" smtClean="0"/>
              <a:t>的關聯，如</a:t>
            </a:r>
            <a:r>
              <a:rPr lang="zh-TW" altLang="en-US" sz="2300" smtClean="0">
                <a:latin typeface="標楷體" pitchFamily="65" charset="-120"/>
              </a:rPr>
              <a:t>”</a:t>
            </a:r>
            <a:r>
              <a:rPr lang="zh-TW" altLang="en-US" sz="2300" smtClean="0"/>
              <a:t>吃</a:t>
            </a:r>
            <a:r>
              <a:rPr lang="zh-TW" altLang="en-US" sz="2300" smtClean="0">
                <a:latin typeface="標楷體" pitchFamily="65" charset="-120"/>
              </a:rPr>
              <a:t>”</a:t>
            </a:r>
            <a:r>
              <a:rPr lang="zh-TW" altLang="en-US" sz="2300" smtClean="0"/>
              <a:t>與</a:t>
            </a:r>
            <a:r>
              <a:rPr lang="zh-TW" altLang="en-US" sz="2300" smtClean="0">
                <a:latin typeface="標楷體" pitchFamily="65" charset="-120"/>
              </a:rPr>
              <a:t>”</a:t>
            </a:r>
            <a:r>
              <a:rPr lang="zh-TW" altLang="en-US" sz="2300" smtClean="0"/>
              <a:t>被吃</a:t>
            </a:r>
            <a:r>
              <a:rPr lang="zh-TW" altLang="en-US" sz="2300" smtClean="0">
                <a:latin typeface="標楷體" pitchFamily="65" charset="-120"/>
              </a:rPr>
              <a:t>”</a:t>
            </a:r>
            <a:r>
              <a:rPr lang="zh-TW" altLang="en-US" sz="2300" smtClean="0"/>
              <a:t>；</a:t>
            </a:r>
            <a:r>
              <a:rPr lang="en-US" altLang="zh-TW" sz="2300" smtClean="0"/>
              <a:t>Slot Override</a:t>
            </a:r>
            <a:r>
              <a:rPr lang="zh-TW" altLang="en-US" sz="2300" smtClean="0"/>
              <a:t>可以在特定的</a:t>
            </a:r>
            <a:r>
              <a:rPr lang="en-US" altLang="zh-TW" sz="2300" smtClean="0"/>
              <a:t>Class </a:t>
            </a:r>
            <a:r>
              <a:rPr lang="zh-TW" altLang="en-US" sz="2300" smtClean="0"/>
              <a:t>中建立同名異型的</a:t>
            </a:r>
            <a:r>
              <a:rPr lang="en-US" altLang="zh-TW" sz="2300" smtClean="0"/>
              <a:t>Slot</a:t>
            </a:r>
            <a:r>
              <a:rPr lang="zh-TW" altLang="en-US" sz="2300" smtClean="0"/>
              <a:t>；多重繼承為一個</a:t>
            </a:r>
            <a:r>
              <a:rPr lang="en-US" altLang="zh-TW" sz="2300" smtClean="0"/>
              <a:t>Class </a:t>
            </a:r>
            <a:r>
              <a:rPr lang="zh-TW" altLang="en-US" sz="2300" smtClean="0"/>
              <a:t>可為多個</a:t>
            </a:r>
            <a:r>
              <a:rPr lang="en-US" altLang="zh-TW" sz="2300" smtClean="0"/>
              <a:t>Class </a:t>
            </a:r>
            <a:r>
              <a:rPr lang="zh-TW" altLang="en-US" sz="2300" smtClean="0"/>
              <a:t>的子類別。</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8CD3022E-A8AC-4E26-84E5-A6333000F959}" type="slidenum">
              <a:rPr lang="en-US" altLang="zh-TW"/>
              <a:pPr>
                <a:defRPr/>
              </a:pPr>
              <a:t>4</a:t>
            </a:fld>
            <a:endParaRPr lang="en-US" altLang="zh-TW"/>
          </a:p>
        </p:txBody>
      </p:sp>
      <p:sp>
        <p:nvSpPr>
          <p:cNvPr id="2192386" name="Rectangle 2"/>
          <p:cNvSpPr>
            <a:spLocks noGrp="1" noChangeArrowheads="1"/>
          </p:cNvSpPr>
          <p:nvPr>
            <p:ph type="title"/>
          </p:nvPr>
        </p:nvSpPr>
        <p:spPr/>
        <p:txBody>
          <a:bodyPr/>
          <a:lstStyle/>
          <a:p>
            <a:pPr eaLnBrk="1" hangingPunct="1">
              <a:defRPr/>
            </a:pPr>
            <a:r>
              <a:rPr lang="en-US" altLang="zh-TW" smtClean="0"/>
              <a:t>SMI</a:t>
            </a:r>
            <a:r>
              <a:rPr lang="zh-TW" altLang="en-US" smtClean="0"/>
              <a:t>知識本體發展程序</a:t>
            </a:r>
          </a:p>
        </p:txBody>
      </p:sp>
      <p:sp>
        <p:nvSpPr>
          <p:cNvPr id="271364" name="Rectangle 3"/>
          <p:cNvSpPr>
            <a:spLocks noGrp="1" noChangeArrowheads="1"/>
          </p:cNvSpPr>
          <p:nvPr>
            <p:ph type="body" idx="1"/>
          </p:nvPr>
        </p:nvSpPr>
        <p:spPr>
          <a:xfrm>
            <a:off x="476250" y="1268413"/>
            <a:ext cx="8229600" cy="5130800"/>
          </a:xfrm>
        </p:spPr>
        <p:txBody>
          <a:bodyPr/>
          <a:lstStyle/>
          <a:p>
            <a:pPr eaLnBrk="1" hangingPunct="1">
              <a:lnSpc>
                <a:spcPct val="80000"/>
              </a:lnSpc>
            </a:pPr>
            <a:r>
              <a:rPr lang="zh-TW" altLang="en-US" sz="2200" smtClean="0"/>
              <a:t>（一）、決定領域和範圍，考慮知識本體所要涵蓋的領域為何、為什麼要用這個知識本體及何種型態的問題可由這個知識本體找到答案。</a:t>
            </a:r>
          </a:p>
          <a:p>
            <a:pPr eaLnBrk="1" hangingPunct="1">
              <a:lnSpc>
                <a:spcPct val="80000"/>
              </a:lnSpc>
            </a:pPr>
            <a:r>
              <a:rPr lang="zh-TW" altLang="en-US" sz="2200" smtClean="0"/>
              <a:t>（二）、考慮重複使用，包括內部及外部資源。為了避免重複開發、與其他知識本體互動及使用已被一些應用系統引用且驗證過的知識本體，如</a:t>
            </a:r>
            <a:r>
              <a:rPr lang="en-US" altLang="zh-TW" sz="2200" smtClean="0"/>
              <a:t>WordNet </a:t>
            </a:r>
            <a:r>
              <a:rPr lang="zh-TW" altLang="en-US" sz="2200" smtClean="0"/>
              <a:t>與</a:t>
            </a:r>
            <a:r>
              <a:rPr lang="en-US" altLang="zh-TW" sz="2200" smtClean="0"/>
              <a:t>UMLS Semantic Net</a:t>
            </a:r>
            <a:r>
              <a:rPr lang="zh-TW" altLang="en-US" sz="2200" smtClean="0"/>
              <a:t>。</a:t>
            </a:r>
          </a:p>
          <a:p>
            <a:pPr eaLnBrk="1" hangingPunct="1">
              <a:lnSpc>
                <a:spcPct val="80000"/>
              </a:lnSpc>
            </a:pPr>
            <a:r>
              <a:rPr lang="zh-TW" altLang="en-US" sz="2200" smtClean="0"/>
              <a:t>（三）、列出重要的專用詞彙，思考會引用的詞彙有哪些、詞彙的屬性為何及會對這個詞彙談些什麼。</a:t>
            </a:r>
          </a:p>
          <a:p>
            <a:pPr eaLnBrk="1" hangingPunct="1">
              <a:lnSpc>
                <a:spcPct val="80000"/>
              </a:lnSpc>
            </a:pPr>
            <a:r>
              <a:rPr lang="zh-TW" altLang="en-US" sz="2200" smtClean="0"/>
              <a:t>（四）、定義類別及其層次結構，類別是領域的概念，是相似屬性要素的集合，而屬性值（</a:t>
            </a:r>
            <a:r>
              <a:rPr lang="en-US" altLang="zh-TW" sz="2200" smtClean="0"/>
              <a:t>Instance</a:t>
            </a:r>
            <a:r>
              <a:rPr lang="zh-TW" altLang="en-US" sz="2200" smtClean="0"/>
              <a:t>）即為概念的屬性值。下層與上層為子概念與父概念的層次關係</a:t>
            </a:r>
            <a:r>
              <a:rPr lang="en-US" altLang="zh-TW" sz="2200" smtClean="0"/>
              <a:t>(a subclass-superclass hierarchy)</a:t>
            </a:r>
            <a:r>
              <a:rPr lang="zh-TW" altLang="en-US" sz="2200" smtClean="0"/>
              <a:t>，下層概念屬於（</a:t>
            </a:r>
            <a:r>
              <a:rPr lang="en-US" altLang="zh-TW" sz="2200" smtClean="0"/>
              <a:t>is-a</a:t>
            </a:r>
            <a:r>
              <a:rPr lang="zh-TW" altLang="en-US" sz="2200" smtClean="0"/>
              <a:t>）上層概念，蘋果是水果的子概念，所以蘋果屬於水果；紅酒是酒的子概念，所以紅酒屬於酒。多重繼承關係則一個父概念有多個子概念。一個子概念也可以有多個父概念，雜誌社的員工有專欄作家、編輯與記者；文章的作者有專欄作家、編輯與記者，專欄作家、編輯與記者屬於員工也屬於作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55F67C62-30A5-4E57-A614-4D9B4AEA6D3F}" type="slidenum">
              <a:rPr lang="en-US" altLang="zh-TW"/>
              <a:pPr>
                <a:defRPr/>
              </a:pPr>
              <a:t>5</a:t>
            </a:fld>
            <a:endParaRPr lang="en-US" altLang="zh-TW"/>
          </a:p>
        </p:txBody>
      </p:sp>
      <p:sp>
        <p:nvSpPr>
          <p:cNvPr id="2193410" name="Rectangle 2"/>
          <p:cNvSpPr>
            <a:spLocks noGrp="1" noChangeArrowheads="1"/>
          </p:cNvSpPr>
          <p:nvPr>
            <p:ph type="title"/>
          </p:nvPr>
        </p:nvSpPr>
        <p:spPr/>
        <p:txBody>
          <a:bodyPr/>
          <a:lstStyle/>
          <a:p>
            <a:pPr eaLnBrk="1" hangingPunct="1">
              <a:defRPr/>
            </a:pPr>
            <a:r>
              <a:rPr lang="en-US" altLang="zh-TW" smtClean="0"/>
              <a:t>SMI</a:t>
            </a:r>
            <a:r>
              <a:rPr lang="zh-TW" altLang="en-US" smtClean="0"/>
              <a:t>知識本體發展程序</a:t>
            </a:r>
          </a:p>
        </p:txBody>
      </p:sp>
      <p:sp>
        <p:nvSpPr>
          <p:cNvPr id="272388" name="Rectangle 3"/>
          <p:cNvSpPr>
            <a:spLocks noGrp="1" noChangeArrowheads="1"/>
          </p:cNvSpPr>
          <p:nvPr>
            <p:ph type="body" idx="1"/>
          </p:nvPr>
        </p:nvSpPr>
        <p:spPr>
          <a:xfrm>
            <a:off x="476250" y="1268413"/>
            <a:ext cx="8229600" cy="5086350"/>
          </a:xfrm>
        </p:spPr>
        <p:txBody>
          <a:bodyPr/>
          <a:lstStyle/>
          <a:p>
            <a:pPr eaLnBrk="1" hangingPunct="1">
              <a:lnSpc>
                <a:spcPct val="80000"/>
              </a:lnSpc>
            </a:pPr>
            <a:r>
              <a:rPr lang="zh-TW" altLang="en-US" sz="2200" smtClean="0"/>
              <a:t>（五）、定義屬性，描述概念屬性值的屬性及與其他屬性值間的關係。屬性的型態有本質的，如酒的氣味與顏色；外來的，如</a:t>
            </a:r>
            <a:r>
              <a:rPr lang="en-US" altLang="zh-TW" sz="2200" smtClean="0"/>
              <a:t>(b)</a:t>
            </a:r>
            <a:r>
              <a:rPr lang="zh-TW" altLang="en-US" sz="2200" smtClean="0"/>
              <a:t>酒的名稱與價錢。簡單屬性指原生的字串、數值、布林函數等；複合屬性則指包含或指向某一物件，如</a:t>
            </a:r>
            <a:r>
              <a:rPr lang="en-US" altLang="zh-TW" sz="2200" smtClean="0"/>
              <a:t>(c)</a:t>
            </a:r>
            <a:r>
              <a:rPr lang="zh-TW" altLang="en-US" sz="2200" smtClean="0"/>
              <a:t>酒</a:t>
            </a:r>
            <a:r>
              <a:rPr lang="en-US" altLang="zh-TW" sz="2200" smtClean="0"/>
              <a:t>(Wine)</a:t>
            </a:r>
            <a:r>
              <a:rPr lang="zh-TW" altLang="en-US" sz="2200" smtClean="0"/>
              <a:t>的製造商</a:t>
            </a:r>
            <a:r>
              <a:rPr lang="en-US" altLang="zh-TW" sz="2200" smtClean="0"/>
              <a:t>(maker)</a:t>
            </a:r>
            <a:r>
              <a:rPr lang="zh-TW" altLang="en-US" sz="2200" smtClean="0"/>
              <a:t>屬性指向酒廠</a:t>
            </a:r>
            <a:r>
              <a:rPr lang="en-US" altLang="zh-TW" sz="2200" smtClean="0"/>
              <a:t>(Winery)</a:t>
            </a:r>
            <a:r>
              <a:rPr lang="zh-TW" altLang="en-US" sz="2200" smtClean="0"/>
              <a:t>概念，而反過來酒廠</a:t>
            </a:r>
            <a:r>
              <a:rPr lang="en-US" altLang="zh-TW" sz="2200" smtClean="0"/>
              <a:t>(Winery)</a:t>
            </a:r>
            <a:r>
              <a:rPr lang="zh-TW" altLang="en-US" sz="2200" smtClean="0"/>
              <a:t>製造</a:t>
            </a:r>
            <a:r>
              <a:rPr lang="en-US" altLang="zh-TW" sz="2200" smtClean="0"/>
              <a:t>(produces)</a:t>
            </a:r>
            <a:r>
              <a:rPr lang="zh-TW" altLang="en-US" sz="2200" smtClean="0"/>
              <a:t>屬性指向了酒</a:t>
            </a:r>
            <a:r>
              <a:rPr lang="en-US" altLang="zh-TW" sz="2200" smtClean="0"/>
              <a:t>(Wine)</a:t>
            </a:r>
            <a:r>
              <a:rPr lang="zh-TW" altLang="en-US" sz="2200" smtClean="0"/>
              <a:t>概念，說明了不同物件可互為反向的複合屬性（</a:t>
            </a:r>
            <a:r>
              <a:rPr lang="en-US" altLang="zh-TW" sz="2200" smtClean="0"/>
              <a:t>Inverse Slot</a:t>
            </a:r>
            <a:r>
              <a:rPr lang="zh-TW" altLang="en-US" sz="2200" smtClean="0"/>
              <a:t>）。子概念繼承父概念所有屬性，子概念若有多個父概念，則繼承所有父概念的屬性。</a:t>
            </a:r>
          </a:p>
          <a:p>
            <a:pPr eaLnBrk="1" hangingPunct="1">
              <a:lnSpc>
                <a:spcPct val="80000"/>
              </a:lnSpc>
            </a:pPr>
            <a:r>
              <a:rPr lang="zh-TW" altLang="en-US" sz="2200" smtClean="0"/>
              <a:t>（六）、定義屬性值的條件限制，限定或描述可能的值之型態、個數及範圍。子概念雖繼承父概念所有的屬性，但子概念可窄化並覆蓋父概念所定義的值範圍，酒是法國酒的父概念、酒廠是法國酒廠的父概念，酒廠製造酒、法國酒廠製造法國酒。</a:t>
            </a:r>
          </a:p>
          <a:p>
            <a:pPr eaLnBrk="1" hangingPunct="1">
              <a:lnSpc>
                <a:spcPct val="80000"/>
              </a:lnSpc>
            </a:pPr>
            <a:r>
              <a:rPr lang="zh-TW" altLang="en-US" sz="2200" smtClean="0"/>
              <a:t>（七）、設定概念屬性值，建立知識本體最後程序為為概念屬性填上值，由於前一步驟已規範值的範圍與限制條件，所以若填入的值違反前項規範，可立刻由警示發現錯誤，一般知識整合工具都有提供此功能。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B7B8B78E-4C4E-4CB5-ACEF-23E64DF7B8DE}" type="slidenum">
              <a:rPr lang="en-US" altLang="zh-TW"/>
              <a:pPr>
                <a:defRPr/>
              </a:pPr>
              <a:t>6</a:t>
            </a:fld>
            <a:endParaRPr lang="en-US" altLang="zh-TW"/>
          </a:p>
        </p:txBody>
      </p:sp>
      <p:sp>
        <p:nvSpPr>
          <p:cNvPr id="2194438" name="Rectangle 6"/>
          <p:cNvSpPr>
            <a:spLocks noGrp="1" noChangeArrowheads="1"/>
          </p:cNvSpPr>
          <p:nvPr>
            <p:ph type="title"/>
          </p:nvPr>
        </p:nvSpPr>
        <p:spPr/>
        <p:txBody>
          <a:bodyPr/>
          <a:lstStyle/>
          <a:p>
            <a:pPr eaLnBrk="1" hangingPunct="1">
              <a:defRPr/>
            </a:pPr>
            <a:r>
              <a:rPr lang="zh-TW" altLang="en-US" smtClean="0"/>
              <a:t>壽險客服文件知識本體 </a:t>
            </a:r>
          </a:p>
        </p:txBody>
      </p:sp>
      <p:pic>
        <p:nvPicPr>
          <p:cNvPr id="273412" name="Picture 5"/>
          <p:cNvPicPr>
            <a:picLocks noGrp="1" noChangeAspect="1" noChangeArrowheads="1"/>
          </p:cNvPicPr>
          <p:nvPr>
            <p:ph idx="1"/>
          </p:nvPr>
        </p:nvPicPr>
        <p:blipFill>
          <a:blip r:embed="rId2"/>
          <a:srcRect/>
          <a:stretch>
            <a:fillRect/>
          </a:stretch>
        </p:blipFill>
        <p:spPr>
          <a:xfrm>
            <a:off x="657225" y="1314450"/>
            <a:ext cx="7831138" cy="4976813"/>
          </a:xfrm>
          <a:noFill/>
        </p:spPr>
      </p:pic>
      <p:sp>
        <p:nvSpPr>
          <p:cNvPr id="273413" name="Text Box 8"/>
          <p:cNvSpPr txBox="1">
            <a:spLocks noChangeArrowheads="1"/>
          </p:cNvSpPr>
          <p:nvPr/>
        </p:nvSpPr>
        <p:spPr bwMode="auto">
          <a:xfrm>
            <a:off x="3402013" y="6219825"/>
            <a:ext cx="2139950" cy="304800"/>
          </a:xfrm>
          <a:prstGeom prst="rect">
            <a:avLst/>
          </a:prstGeom>
          <a:noFill/>
          <a:ln w="9525">
            <a:noFill/>
            <a:miter lim="800000"/>
            <a:headEnd/>
            <a:tailEnd/>
          </a:ln>
        </p:spPr>
        <p:txBody>
          <a:bodyPr wrap="none">
            <a:spAutoFit/>
          </a:bodyPr>
          <a:lstStyle/>
          <a:p>
            <a:r>
              <a:rPr lang="zh-TW" altLang="en-US" sz="1400">
                <a:latin typeface="Times New Roman" pitchFamily="18" charset="0"/>
                <a:ea typeface="標楷體" pitchFamily="65" charset="-120"/>
              </a:rPr>
              <a:t>資料來源：簡月秀，</a:t>
            </a:r>
            <a:r>
              <a:rPr lang="en-US" altLang="zh-TW" sz="1400">
                <a:latin typeface="Times New Roman" pitchFamily="18" charset="0"/>
                <a:ea typeface="標楷體" pitchFamily="65" charset="-120"/>
              </a:rPr>
              <a:t>2003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73BB43D-52B9-4962-B3BF-59AB70B81A10}" type="slidenum">
              <a:rPr lang="en-US" altLang="zh-TW"/>
              <a:pPr>
                <a:defRPr/>
              </a:pPr>
              <a:t>7</a:t>
            </a:fld>
            <a:endParaRPr lang="en-US" altLang="zh-TW"/>
          </a:p>
        </p:txBody>
      </p:sp>
      <p:pic>
        <p:nvPicPr>
          <p:cNvPr id="274435" name="Picture 5"/>
          <p:cNvPicPr>
            <a:picLocks noChangeAspect="1" noChangeArrowheads="1"/>
          </p:cNvPicPr>
          <p:nvPr/>
        </p:nvPicPr>
        <p:blipFill>
          <a:blip r:embed="rId2"/>
          <a:srcRect/>
          <a:stretch>
            <a:fillRect/>
          </a:stretch>
        </p:blipFill>
        <p:spPr bwMode="auto">
          <a:xfrm>
            <a:off x="476250" y="233363"/>
            <a:ext cx="8307388" cy="62166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4BF37DC-FA21-49C0-A8FD-37E46754B513}" type="slidenum">
              <a:rPr lang="en-US" altLang="zh-TW"/>
              <a:pPr>
                <a:defRPr/>
              </a:pPr>
              <a:t>8</a:t>
            </a:fld>
            <a:endParaRPr lang="en-US" altLang="zh-TW"/>
          </a:p>
        </p:txBody>
      </p:sp>
      <p:pic>
        <p:nvPicPr>
          <p:cNvPr id="275459" name="Picture 4"/>
          <p:cNvPicPr>
            <a:picLocks noChangeAspect="1" noChangeArrowheads="1"/>
          </p:cNvPicPr>
          <p:nvPr/>
        </p:nvPicPr>
        <p:blipFill>
          <a:blip r:embed="rId2"/>
          <a:srcRect/>
          <a:stretch>
            <a:fillRect/>
          </a:stretch>
        </p:blipFill>
        <p:spPr bwMode="auto">
          <a:xfrm>
            <a:off x="792163" y="188913"/>
            <a:ext cx="7677150" cy="63309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84E964FF-58DC-4F41-8A56-B3E58744B532}" type="slidenum">
              <a:rPr lang="en-US" altLang="zh-TW"/>
              <a:pPr>
                <a:defRPr/>
              </a:pPr>
              <a:t>9</a:t>
            </a:fld>
            <a:endParaRPr lang="en-US" altLang="zh-TW"/>
          </a:p>
        </p:txBody>
      </p:sp>
      <p:sp>
        <p:nvSpPr>
          <p:cNvPr id="2197510" name="Rectangle 6"/>
          <p:cNvSpPr>
            <a:spLocks noGrp="1" noChangeArrowheads="1"/>
          </p:cNvSpPr>
          <p:nvPr>
            <p:ph type="title"/>
          </p:nvPr>
        </p:nvSpPr>
        <p:spPr/>
        <p:txBody>
          <a:bodyPr/>
          <a:lstStyle/>
          <a:p>
            <a:pPr eaLnBrk="1" hangingPunct="1">
              <a:defRPr/>
            </a:pPr>
            <a:r>
              <a:rPr lang="zh-TW" altLang="en-US" smtClean="0"/>
              <a:t>壽險知識本體</a:t>
            </a:r>
          </a:p>
        </p:txBody>
      </p:sp>
      <p:pic>
        <p:nvPicPr>
          <p:cNvPr id="276484" name="Picture 5"/>
          <p:cNvPicPr>
            <a:picLocks noGrp="1" noChangeAspect="1" noChangeArrowheads="1"/>
          </p:cNvPicPr>
          <p:nvPr>
            <p:ph idx="1"/>
          </p:nvPr>
        </p:nvPicPr>
        <p:blipFill>
          <a:blip r:embed="rId2"/>
          <a:srcRect/>
          <a:stretch>
            <a:fillRect/>
          </a:stretch>
        </p:blipFill>
        <p:spPr>
          <a:xfrm>
            <a:off x="1106488" y="998538"/>
            <a:ext cx="6821487" cy="5162550"/>
          </a:xfrm>
          <a:noFill/>
        </p:spPr>
      </p:pic>
      <p:sp>
        <p:nvSpPr>
          <p:cNvPr id="276485" name="Text Box 8"/>
          <p:cNvSpPr txBox="1">
            <a:spLocks noChangeArrowheads="1"/>
          </p:cNvSpPr>
          <p:nvPr/>
        </p:nvSpPr>
        <p:spPr bwMode="auto">
          <a:xfrm>
            <a:off x="3402013" y="6219825"/>
            <a:ext cx="2139950" cy="304800"/>
          </a:xfrm>
          <a:prstGeom prst="rect">
            <a:avLst/>
          </a:prstGeom>
          <a:noFill/>
          <a:ln w="9525">
            <a:noFill/>
            <a:miter lim="800000"/>
            <a:headEnd/>
            <a:tailEnd/>
          </a:ln>
        </p:spPr>
        <p:txBody>
          <a:bodyPr wrap="none">
            <a:spAutoFit/>
          </a:bodyPr>
          <a:lstStyle/>
          <a:p>
            <a:r>
              <a:rPr lang="zh-TW" altLang="en-US" sz="1400">
                <a:latin typeface="Times New Roman" pitchFamily="18" charset="0"/>
                <a:ea typeface="標楷體" pitchFamily="65" charset="-120"/>
              </a:rPr>
              <a:t>資料來源：簡月秀，</a:t>
            </a:r>
            <a:r>
              <a:rPr lang="en-US" altLang="zh-TW" sz="1400">
                <a:latin typeface="Times New Roman" pitchFamily="18" charset="0"/>
                <a:ea typeface="標楷體" pitchFamily="65" charset="-120"/>
              </a:rPr>
              <a:t>2003</a:t>
            </a:r>
          </a:p>
        </p:txBody>
      </p:sp>
    </p:spTree>
  </p:cSld>
  <p:clrMapOvr>
    <a:masterClrMapping/>
  </p:clrMapOvr>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教學目標</Template>
  <TotalTime>0</TotalTime>
  <Words>1966</Words>
  <Application>Microsoft Office PowerPoint</Application>
  <PresentationFormat>如螢幕大小 (4:3)</PresentationFormat>
  <Paragraphs>78</Paragraphs>
  <Slides>18</Slides>
  <Notes>0</Notes>
  <HiddenSlides>0</HiddenSlides>
  <MMClips>0</MMClips>
  <ScaleCrop>false</ScaleCrop>
  <HeadingPairs>
    <vt:vector size="8" baseType="variant">
      <vt:variant>
        <vt:lpstr>使用字型</vt:lpstr>
      </vt:variant>
      <vt:variant>
        <vt:i4>4</vt:i4>
      </vt:variant>
      <vt:variant>
        <vt:lpstr>佈景主題</vt:lpstr>
      </vt:variant>
      <vt:variant>
        <vt:i4>1</vt:i4>
      </vt:variant>
      <vt:variant>
        <vt:lpstr>內嵌 OLE 伺服程式</vt:lpstr>
      </vt:variant>
      <vt:variant>
        <vt:i4>1</vt:i4>
      </vt:variant>
      <vt:variant>
        <vt:lpstr>投影片標題</vt:lpstr>
      </vt:variant>
      <vt:variant>
        <vt:i4>18</vt:i4>
      </vt:variant>
    </vt:vector>
  </HeadingPairs>
  <TitlesOfParts>
    <vt:vector size="24" baseType="lpstr">
      <vt:lpstr>標楷體</vt:lpstr>
      <vt:lpstr>Arial</vt:lpstr>
      <vt:lpstr>Symbol</vt:lpstr>
      <vt:lpstr>Times New Roman</vt:lpstr>
      <vt:lpstr>教學目標</vt:lpstr>
      <vt:lpstr>圖片</vt:lpstr>
      <vt:lpstr>Protégé-2000</vt:lpstr>
      <vt:lpstr>Protégé-2000</vt:lpstr>
      <vt:lpstr>Protégé-2000</vt:lpstr>
      <vt:lpstr>SMI知識本體發展程序</vt:lpstr>
      <vt:lpstr>SMI知識本體發展程序</vt:lpstr>
      <vt:lpstr>壽險客服文件知識本體 </vt:lpstr>
      <vt:lpstr>PowerPoint 簡報</vt:lpstr>
      <vt:lpstr>PowerPoint 簡報</vt:lpstr>
      <vt:lpstr>壽險知識本體</vt:lpstr>
      <vt:lpstr>PowerPoint 簡報</vt:lpstr>
      <vt:lpstr>PowerPoint 簡報</vt:lpstr>
      <vt:lpstr>客服專員接到客戶來電查詢因嚴重急性呼吸道症候群(SARS)致死，可否獲得醫療費用與死亡保險金給付？</vt:lpstr>
      <vt:lpstr>降血脂藥物領域本體論 </vt:lpstr>
      <vt:lpstr>降血脂藥物方法本體論 </vt:lpstr>
      <vt:lpstr>降血脂藥物方法本體論</vt:lpstr>
      <vt:lpstr>Protégé 2000定義複合規則介面 </vt:lpstr>
      <vt:lpstr>降血脂藥物方法本體論</vt:lpstr>
      <vt:lpstr>符合使用降血脂藥物目標的方法本體論</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Protégé-2000</dc:title>
  <dc:creator>Your User Name</dc:creator>
  <cp:lastModifiedBy>George Lee</cp:lastModifiedBy>
  <cp:revision>1</cp:revision>
  <dcterms:created xsi:type="dcterms:W3CDTF">2010-07-13T14:52:39Z</dcterms:created>
  <dcterms:modified xsi:type="dcterms:W3CDTF">2017-09-12T06:07:20Z</dcterms:modified>
</cp:coreProperties>
</file>